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67" r:id="rId3"/>
    <p:sldId id="278" r:id="rId4"/>
    <p:sldId id="280" r:id="rId5"/>
    <p:sldId id="282" r:id="rId6"/>
    <p:sldId id="284" r:id="rId7"/>
    <p:sldId id="271" r:id="rId8"/>
    <p:sldId id="286" r:id="rId9"/>
    <p:sldId id="285" r:id="rId10"/>
    <p:sldId id="287" r:id="rId11"/>
    <p:sldId id="273" r:id="rId12"/>
    <p:sldId id="288" r:id="rId13"/>
    <p:sldId id="274" r:id="rId14"/>
    <p:sldId id="275" r:id="rId15"/>
    <p:sldId id="276" r:id="rId16"/>
    <p:sldId id="291" r:id="rId17"/>
    <p:sldId id="289" r:id="rId18"/>
    <p:sldId id="29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56" autoAdjust="0"/>
  </p:normalViewPr>
  <p:slideViewPr>
    <p:cSldViewPr>
      <p:cViewPr varScale="1">
        <p:scale>
          <a:sx n="105" d="100"/>
          <a:sy n="105" d="100"/>
        </p:scale>
        <p:origin x="1188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8F0835-BA66-4322-9383-895D7C14BD00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EDC49-8739-4D6B-9A7A-D977E9E9F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280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EDC49-8739-4D6B-9A7A-D977E9E9F4B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095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8733-4A38-437E-A6AC-C05CB7B4C3A3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714-03AF-47F3-91CE-FD313039A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921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8733-4A38-437E-A6AC-C05CB7B4C3A3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714-03AF-47F3-91CE-FD313039A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844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8733-4A38-437E-A6AC-C05CB7B4C3A3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714-03AF-47F3-91CE-FD313039A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518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8733-4A38-437E-A6AC-C05CB7B4C3A3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714-03AF-47F3-91CE-FD313039A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647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8733-4A38-437E-A6AC-C05CB7B4C3A3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714-03AF-47F3-91CE-FD313039A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027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8733-4A38-437E-A6AC-C05CB7B4C3A3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714-03AF-47F3-91CE-FD313039A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825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8733-4A38-437E-A6AC-C05CB7B4C3A3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714-03AF-47F3-91CE-FD313039A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99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8733-4A38-437E-A6AC-C05CB7B4C3A3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714-03AF-47F3-91CE-FD313039A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961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8733-4A38-437E-A6AC-C05CB7B4C3A3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714-03AF-47F3-91CE-FD313039A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57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8733-4A38-437E-A6AC-C05CB7B4C3A3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714-03AF-47F3-91CE-FD313039A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12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8733-4A38-437E-A6AC-C05CB7B4C3A3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714-03AF-47F3-91CE-FD313039A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095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A8733-4A38-437E-A6AC-C05CB7B4C3A3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FD714-03AF-47F3-91CE-FD313039A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178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0" y="14944"/>
            <a:ext cx="9028959" cy="682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231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6632"/>
            <a:ext cx="81003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Изготовление механизированного станка  и приспособлений</a:t>
            </a:r>
          </a:p>
          <a:p>
            <a:r>
              <a:rPr lang="ru-RU" dirty="0" smtClean="0"/>
              <a:t> к нему по резке и перемотке писчей бумаги (экономия бумаги</a:t>
            </a:r>
          </a:p>
          <a:p>
            <a:r>
              <a:rPr lang="ru-RU" dirty="0" smtClean="0"/>
              <a:t> на 15%);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Программа для составления на ЭВМ плановой структуры </a:t>
            </a:r>
          </a:p>
          <a:p>
            <a:r>
              <a:rPr lang="ru-RU" dirty="0" smtClean="0"/>
              <a:t>сельского жилищного строительства (экономический эффект </a:t>
            </a:r>
          </a:p>
          <a:p>
            <a:r>
              <a:rPr lang="ru-RU" dirty="0" smtClean="0"/>
              <a:t>46 тыс. кв. м) и др.;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Жилые дома из газобетонных панелей (2 квартиры за 2 недели)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Статья «Мой лицевой счет» (см. приложение к книге).</a:t>
            </a:r>
          </a:p>
          <a:p>
            <a:endParaRPr lang="ru-RU" dirty="0"/>
          </a:p>
          <a:p>
            <a:r>
              <a:rPr lang="ru-RU" b="1" dirty="0" smtClean="0"/>
              <a:t>Примеры оказания помощи другим рационализаторам</a:t>
            </a:r>
          </a:p>
          <a:p>
            <a:pPr algn="ctr"/>
            <a:r>
              <a:rPr lang="ru-RU" b="1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Усовершенствование простым рабочим Насоса для</a:t>
            </a:r>
          </a:p>
          <a:p>
            <a:r>
              <a:rPr lang="ru-RU" dirty="0" smtClean="0"/>
              <a:t> транспортировки патоки в кормоцехе);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Изготовление Прибора </a:t>
            </a:r>
            <a:r>
              <a:rPr lang="ru-RU" dirty="0"/>
              <a:t>для определения </a:t>
            </a:r>
            <a:r>
              <a:rPr lang="ru-RU" dirty="0" smtClean="0"/>
              <a:t>несущей способности</a:t>
            </a:r>
          </a:p>
          <a:p>
            <a:r>
              <a:rPr lang="ru-RU" dirty="0" smtClean="0"/>
              <a:t>Дорожного покрытия </a:t>
            </a:r>
            <a:r>
              <a:rPr lang="ru-RU" b="1" dirty="0" smtClean="0"/>
              <a:t>  </a:t>
            </a:r>
            <a:r>
              <a:rPr lang="ru-RU" dirty="0" smtClean="0"/>
              <a:t> (повышение и контроль качества);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И др.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2574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63367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NewRoman,Bold"/>
              </a:rPr>
              <a:t>Признаки </a:t>
            </a:r>
            <a:r>
              <a:rPr lang="ru-RU" b="1" dirty="0">
                <a:latin typeface="TimesNewRoman,Bold"/>
              </a:rPr>
              <a:t>рационализаторского </a:t>
            </a:r>
            <a:r>
              <a:rPr lang="ru-RU" b="1" dirty="0" smtClean="0">
                <a:latin typeface="TimesNewRoman,Bold"/>
              </a:rPr>
              <a:t>предложения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Рацио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в переводе с латыни означает «разум».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Следова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тельно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рационализация - это действия, направленные на то,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чтобы усовершенствовать, сделать более разумными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целесообразными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эффективными, безопасными и т. д.) машину,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 или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процесс.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NewRoman,Bold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700875"/>
              </p:ext>
            </p:extLst>
          </p:nvPr>
        </p:nvGraphicFramePr>
        <p:xfrm>
          <a:off x="425624" y="2348880"/>
          <a:ext cx="5988495" cy="7226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6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4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8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Техническое</a:t>
                      </a:r>
                    </a:p>
                    <a:p>
                      <a:pPr algn="ctr"/>
                      <a:r>
                        <a:rPr lang="ru-RU" sz="16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решение</a:t>
                      </a:r>
                    </a:p>
                    <a:p>
                      <a:pPr algn="ctr"/>
                      <a:r>
                        <a:rPr lang="ru-RU" sz="16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производственной</a:t>
                      </a:r>
                    </a:p>
                    <a:p>
                      <a:pPr algn="ctr"/>
                      <a:r>
                        <a:rPr lang="ru-RU" sz="16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задачи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6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Местная</a:t>
                      </a:r>
                    </a:p>
                    <a:p>
                      <a:pPr algn="ctr"/>
                      <a:r>
                        <a:rPr lang="ru-RU" sz="16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новизна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Положительный эффект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2778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Самостоятельность,</a:t>
                      </a:r>
                    </a:p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оригинальность и</a:t>
                      </a:r>
                    </a:p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прогрессивность ре-</a:t>
                      </a:r>
                    </a:p>
                    <a:p>
                      <a:r>
                        <a:rPr lang="ru-RU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Новизна в пре-</a:t>
                      </a:r>
                    </a:p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делах той </a:t>
                      </a:r>
                      <a:r>
                        <a:rPr lang="ru-RU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r>
                        <a:rPr lang="ru-RU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низации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кото-</a:t>
                      </a:r>
                    </a:p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рая выдала</a:t>
                      </a:r>
                    </a:p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удостоверение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Экономия, улучшение ко-</a:t>
                      </a:r>
                    </a:p>
                    <a:p>
                      <a:r>
                        <a:rPr lang="ru-RU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личественных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или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качественных показателей,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улучшение качества про-</a:t>
                      </a:r>
                    </a:p>
                    <a:p>
                      <a:r>
                        <a:rPr lang="ru-RU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дукции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условий труда,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техники безопасности, по-</a:t>
                      </a:r>
                    </a:p>
                    <a:p>
                      <a:r>
                        <a:rPr lang="ru-RU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вышение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надежности и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долговечности и т. п.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1490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8498" y="692696"/>
            <a:ext cx="660648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NewRoman,Bold"/>
              </a:rPr>
              <a:t>Методика </a:t>
            </a:r>
            <a:r>
              <a:rPr lang="ru-RU" b="1" dirty="0">
                <a:latin typeface="TimesNewRoman,Bold"/>
              </a:rPr>
              <a:t>и примеры определения</a:t>
            </a:r>
          </a:p>
          <a:p>
            <a:r>
              <a:rPr lang="ru-RU" b="1" dirty="0">
                <a:latin typeface="TimesNewRoman,Bold"/>
              </a:rPr>
              <a:t>эффективности рационализаторских </a:t>
            </a:r>
            <a:r>
              <a:rPr lang="ru-RU" b="1" dirty="0" smtClean="0">
                <a:latin typeface="TimesNewRoman,Bold"/>
              </a:rPr>
              <a:t>предложений</a:t>
            </a:r>
          </a:p>
          <a:p>
            <a:pPr algn="ctr"/>
            <a:r>
              <a:rPr lang="ru-RU" sz="1600" i="1" dirty="0" smtClean="0">
                <a:latin typeface="TimesNewRoman,Bold"/>
              </a:rPr>
              <a:t>( приведены в книге)</a:t>
            </a:r>
            <a:endParaRPr lang="ru-RU" sz="1600" i="1" dirty="0">
              <a:latin typeface="TimesNewRoman,Bold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NewRoman,Bold"/>
              </a:rPr>
              <a:t>методика </a:t>
            </a:r>
            <a:r>
              <a:rPr lang="ru-RU" dirty="0">
                <a:latin typeface="TimesNewRoman,Bold"/>
              </a:rPr>
              <a:t>расчета экономической эффективности; </a:t>
            </a:r>
            <a:endParaRPr lang="ru-RU" dirty="0" smtClean="0">
              <a:latin typeface="TimesNewRoman,Bold"/>
            </a:endParaRPr>
          </a:p>
          <a:p>
            <a:r>
              <a:rPr lang="ru-RU" dirty="0" smtClean="0">
                <a:latin typeface="TimesNewRoman,Bold"/>
              </a:rPr>
              <a:t>от </a:t>
            </a:r>
            <a:r>
              <a:rPr lang="ru-RU" dirty="0">
                <a:latin typeface="TimesNewRoman,Bold"/>
              </a:rPr>
              <a:t>внедрения рационализаторских </a:t>
            </a:r>
            <a:r>
              <a:rPr lang="ru-RU" dirty="0" smtClean="0">
                <a:latin typeface="TimesNewRoman,Bold"/>
              </a:rPr>
              <a:t>предложений ( </a:t>
            </a:r>
            <a:r>
              <a:rPr lang="ru-RU" i="1" dirty="0" smtClean="0">
                <a:latin typeface="TimesNewRoman,Bold"/>
              </a:rPr>
              <a:t>рассматривается</a:t>
            </a:r>
            <a:r>
              <a:rPr lang="ru-RU" dirty="0" smtClean="0">
                <a:latin typeface="TimesNewRoman,Bold"/>
              </a:rPr>
              <a:t> </a:t>
            </a:r>
            <a:r>
              <a:rPr lang="ru-RU" i="1" dirty="0" smtClean="0">
                <a:latin typeface="TimesNewRoman,Bold"/>
              </a:rPr>
              <a:t>при проведении мастер – класса</a:t>
            </a:r>
            <a:r>
              <a:rPr lang="ru-RU" dirty="0" smtClean="0">
                <a:latin typeface="TimesNewRoman,Bold"/>
              </a:rPr>
              <a:t>);</a:t>
            </a:r>
            <a:endParaRPr lang="ru-RU" dirty="0">
              <a:latin typeface="TimesNewRoman,Bold"/>
            </a:endParaRPr>
          </a:p>
          <a:p>
            <a:r>
              <a:rPr lang="ru-RU" dirty="0" smtClean="0">
                <a:latin typeface="TimesNewRoman,Bold"/>
              </a:rPr>
              <a:t>Направления примеров расчета </a:t>
            </a:r>
            <a:r>
              <a:rPr lang="ru-RU" dirty="0">
                <a:latin typeface="TimesNewRoman,Bold"/>
              </a:rPr>
              <a:t>(12 шт</a:t>
            </a:r>
            <a:r>
              <a:rPr lang="ru-RU" dirty="0" smtClean="0">
                <a:latin typeface="TimesNewRoman,Bold"/>
              </a:rPr>
              <a:t>.):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Предложение, улучшающее электрическую </a:t>
            </a:r>
            <a:r>
              <a:rPr lang="ru-RU" dirty="0"/>
              <a:t>схему буровой </a:t>
            </a:r>
            <a:r>
              <a:rPr lang="ru-RU" dirty="0" smtClean="0"/>
              <a:t>установки;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Предложение, повышающее производительность труда;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Предложения, изменяющие и совершенствующие  </a:t>
            </a:r>
          </a:p>
          <a:p>
            <a:r>
              <a:rPr lang="ru-RU" dirty="0" smtClean="0"/>
              <a:t>технологический процесс изготовления продукции (5 </a:t>
            </a:r>
            <a:r>
              <a:rPr lang="ru-RU" dirty="0" err="1" smtClean="0"/>
              <a:t>шт</a:t>
            </a:r>
            <a:r>
              <a:rPr lang="ru-RU" dirty="0" smtClean="0"/>
              <a:t>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TimesNewRoman,Bold"/>
              </a:rPr>
              <a:t>Предложения, сокращающие сроки строительства (3шт)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TimesNewRoman,Bold"/>
              </a:rPr>
              <a:t>И др. (2шт.)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 smtClean="0">
              <a:latin typeface="TimesNewRoman,Bold"/>
            </a:endParaRPr>
          </a:p>
          <a:p>
            <a:pPr marL="285750" indent="-285750">
              <a:buFontTx/>
              <a:buChar char="-"/>
            </a:pPr>
            <a:endParaRPr lang="ru-RU" dirty="0" smtClean="0">
              <a:latin typeface="TimesNewRoman,Bold"/>
            </a:endParaRPr>
          </a:p>
          <a:p>
            <a:endParaRPr lang="ru-RU" dirty="0">
              <a:latin typeface="TimesNewRoman,Bold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4348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496" y="764704"/>
            <a:ext cx="7380312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NewRoman,Bold"/>
              </a:rPr>
              <a:t>Глава4. Оптимизация </a:t>
            </a:r>
            <a:r>
              <a:rPr lang="ru-RU" b="1" dirty="0">
                <a:latin typeface="TimesNewRoman,Bold"/>
              </a:rPr>
              <a:t>как </a:t>
            </a:r>
            <a:r>
              <a:rPr lang="ru-RU" b="1" dirty="0" err="1">
                <a:latin typeface="TimesNewRoman,Bold"/>
              </a:rPr>
              <a:t>безинвестиционное</a:t>
            </a:r>
            <a:endParaRPr lang="ru-RU" b="1" dirty="0">
              <a:latin typeface="TimesNewRoman,Bold"/>
            </a:endParaRPr>
          </a:p>
          <a:p>
            <a:pPr algn="just"/>
            <a:r>
              <a:rPr lang="ru-RU" b="1" dirty="0">
                <a:latin typeface="TimesNewRoman,Bold"/>
              </a:rPr>
              <a:t>направление повышения эффективности</a:t>
            </a:r>
          </a:p>
          <a:p>
            <a:pPr algn="just"/>
            <a:r>
              <a:rPr lang="ru-RU" b="1" dirty="0">
                <a:latin typeface="TimesNewRoman,Bold"/>
              </a:rPr>
              <a:t>производства</a:t>
            </a:r>
          </a:p>
          <a:p>
            <a:pPr algn="just"/>
            <a:r>
              <a:rPr lang="ru-RU" sz="1400" b="1" dirty="0" smtClean="0">
                <a:latin typeface="TimesNewRoman,Bold"/>
              </a:rPr>
              <a:t>Теоретические </a:t>
            </a:r>
            <a:r>
              <a:rPr lang="ru-RU" sz="1400" b="1" dirty="0">
                <a:latin typeface="TimesNewRoman,Bold"/>
              </a:rPr>
              <a:t>основы оптимизации</a:t>
            </a:r>
          </a:p>
          <a:p>
            <a:pPr algn="just"/>
            <a:r>
              <a:rPr lang="ru-RU" sz="1400" b="1" dirty="0" err="1">
                <a:latin typeface="TimesNewRoman,Bold"/>
              </a:rPr>
              <a:t>производственно</a:t>
            </a:r>
            <a:r>
              <a:rPr lang="ru-RU" sz="1400" b="1" dirty="0">
                <a:latin typeface="TimesNewRoman,Bold"/>
              </a:rPr>
              <a:t> - технологической </a:t>
            </a:r>
            <a:r>
              <a:rPr lang="ru-RU" sz="1400" b="1" dirty="0" smtClean="0">
                <a:latin typeface="TimesNewRoman,Bold"/>
              </a:rPr>
              <a:t>структуры</a:t>
            </a: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TimesNewRoman"/>
              </a:rPr>
              <a:t>изменение структуры производства;</a:t>
            </a: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TimesNewRoman"/>
              </a:rPr>
              <a:t>структурные сдвиги </a:t>
            </a:r>
            <a:r>
              <a:rPr lang="ru-RU" sz="1600" dirty="0">
                <a:latin typeface="TimesNewRoman"/>
              </a:rPr>
              <a:t>в составе продукции </a:t>
            </a:r>
            <a:endParaRPr lang="ru-RU" sz="1600" dirty="0" smtClean="0">
              <a:latin typeface="TimesNewRoman"/>
            </a:endParaRPr>
          </a:p>
          <a:p>
            <a:pPr algn="just"/>
            <a:r>
              <a:rPr lang="ru-RU" sz="1600" dirty="0" smtClean="0">
                <a:latin typeface="TimesNewRoman"/>
              </a:rPr>
              <a:t>промышленного предприятия;</a:t>
            </a: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TimesNewRoman"/>
              </a:rPr>
              <a:t>влияние </a:t>
            </a:r>
            <a:r>
              <a:rPr lang="ru-RU" sz="1600" dirty="0">
                <a:latin typeface="TimesNewRoman"/>
              </a:rPr>
              <a:t>сдвигов в структуре </a:t>
            </a:r>
            <a:r>
              <a:rPr lang="ru-RU" sz="1600" dirty="0" smtClean="0">
                <a:latin typeface="TimesNewRoman"/>
              </a:rPr>
              <a:t>продукции на </a:t>
            </a:r>
          </a:p>
          <a:p>
            <a:pPr algn="just"/>
            <a:r>
              <a:rPr lang="ru-RU" sz="1600" dirty="0" smtClean="0">
                <a:latin typeface="TimesNewRoman"/>
              </a:rPr>
              <a:t>экономические показатели предприятия.</a:t>
            </a:r>
          </a:p>
          <a:p>
            <a:pPr algn="just"/>
            <a:r>
              <a:rPr lang="ru-RU" b="1" dirty="0" smtClean="0">
                <a:latin typeface="TimesNewRoman,Bold"/>
              </a:rPr>
              <a:t>Программа </a:t>
            </a:r>
            <a:r>
              <a:rPr lang="ru-RU" b="1" dirty="0">
                <a:latin typeface="TimesNewRoman,Bold"/>
              </a:rPr>
              <a:t>для расчета </a:t>
            </a:r>
            <a:r>
              <a:rPr lang="ru-RU" b="1" dirty="0" smtClean="0">
                <a:latin typeface="TimesNewRoman,Bold"/>
              </a:rPr>
              <a:t>на ЭВМ оптимальной </a:t>
            </a:r>
            <a:r>
              <a:rPr lang="ru-RU" b="1" dirty="0">
                <a:latin typeface="TimesNewRoman,Bold"/>
              </a:rPr>
              <a:t>структуры</a:t>
            </a:r>
          </a:p>
          <a:p>
            <a:pPr algn="just"/>
            <a:r>
              <a:rPr lang="ru-RU" b="1" dirty="0">
                <a:latin typeface="TimesNewRoman,Bold"/>
              </a:rPr>
              <a:t>жилищного строительства в условиях ограничений по</a:t>
            </a:r>
          </a:p>
          <a:p>
            <a:pPr algn="just"/>
            <a:r>
              <a:rPr lang="ru-RU" b="1" dirty="0">
                <a:latin typeface="TimesNewRoman,Bold"/>
              </a:rPr>
              <a:t>важнейшим ресурсам</a:t>
            </a:r>
          </a:p>
          <a:p>
            <a:pPr algn="just"/>
            <a:r>
              <a:rPr lang="ru-RU" sz="1600" i="1" dirty="0" smtClean="0">
                <a:latin typeface="TimesNewRoman,Bold"/>
              </a:rPr>
              <a:t>(Класс </a:t>
            </a:r>
            <a:r>
              <a:rPr lang="ru-RU" sz="1600" i="1" dirty="0">
                <a:latin typeface="TimesNewRoman,Bold"/>
              </a:rPr>
              <a:t>решаемых </a:t>
            </a:r>
            <a:r>
              <a:rPr lang="ru-RU" sz="1600" i="1" dirty="0" smtClean="0">
                <a:latin typeface="TimesNewRoman,Bold"/>
              </a:rPr>
              <a:t>задач, краткое </a:t>
            </a:r>
            <a:r>
              <a:rPr lang="ru-RU" sz="1600" i="1" dirty="0">
                <a:latin typeface="TimesNewRoman,Bold"/>
              </a:rPr>
              <a:t>описание </a:t>
            </a:r>
            <a:r>
              <a:rPr lang="ru-RU" sz="1600" i="1" dirty="0" smtClean="0">
                <a:latin typeface="TimesNewRoman,Bold"/>
              </a:rPr>
              <a:t>программы,</a:t>
            </a:r>
          </a:p>
          <a:p>
            <a:pPr algn="just"/>
            <a:r>
              <a:rPr lang="ru-RU" sz="1600" i="1" dirty="0" smtClean="0">
                <a:latin typeface="TimesNewRoman,Bold"/>
              </a:rPr>
              <a:t>математическая модель, алгоритм </a:t>
            </a:r>
            <a:r>
              <a:rPr lang="ru-RU" sz="1600" i="1" dirty="0">
                <a:latin typeface="TimesNewRoman,Bold"/>
              </a:rPr>
              <a:t>решения </a:t>
            </a:r>
            <a:r>
              <a:rPr lang="ru-RU" sz="1600" i="1" dirty="0" smtClean="0">
                <a:latin typeface="TimesNewRoman,Bold"/>
              </a:rPr>
              <a:t>задачи).</a:t>
            </a:r>
          </a:p>
          <a:p>
            <a:pPr algn="just"/>
            <a:r>
              <a:rPr lang="ru-RU" sz="1600" i="1" dirty="0">
                <a:latin typeface="TimesNewRoman,Bold"/>
              </a:rPr>
              <a:t>	</a:t>
            </a:r>
            <a:r>
              <a:rPr lang="ru-RU" sz="1600" i="1" dirty="0" smtClean="0">
                <a:latin typeface="TimesNewRoman,Bold"/>
              </a:rPr>
              <a:t>С помощью предложенной компьютерной программы </a:t>
            </a:r>
          </a:p>
          <a:p>
            <a:pPr algn="just"/>
            <a:r>
              <a:rPr lang="ru-RU" sz="1600" i="1" dirty="0" smtClean="0">
                <a:latin typeface="TimesNewRoman,Bold"/>
              </a:rPr>
              <a:t>выполнены расчеты влияния оптимальных структурных </a:t>
            </a:r>
          </a:p>
          <a:p>
            <a:pPr algn="just"/>
            <a:r>
              <a:rPr lang="ru-RU" sz="1600" i="1" dirty="0" smtClean="0">
                <a:latin typeface="TimesNewRoman,Bold"/>
              </a:rPr>
              <a:t>сдвигов в сельском жилищном строительстве (без </a:t>
            </a:r>
          </a:p>
          <a:p>
            <a:pPr algn="just"/>
            <a:r>
              <a:rPr lang="ru-RU" sz="1600" i="1" dirty="0" smtClean="0">
                <a:latin typeface="TimesNewRoman,Bold"/>
              </a:rPr>
              <a:t>увеличения планируемых инвестиций получены дополнительные</a:t>
            </a:r>
          </a:p>
          <a:p>
            <a:pPr algn="just"/>
            <a:r>
              <a:rPr lang="ru-RU" sz="1600" i="1" dirty="0" smtClean="0">
                <a:latin typeface="TimesNewRoman,Bold"/>
              </a:rPr>
              <a:t> жилые площади, экономия трудозатрат, расходы </a:t>
            </a:r>
          </a:p>
          <a:p>
            <a:pPr algn="just"/>
            <a:r>
              <a:rPr lang="ru-RU" sz="1600" i="1" dirty="0" smtClean="0">
                <a:latin typeface="TimesNewRoman,Bold"/>
              </a:rPr>
              <a:t>лесоматериалов и металла. Перерасход </a:t>
            </a:r>
            <a:r>
              <a:rPr lang="ru-RU" sz="1600" i="1" dirty="0" err="1" smtClean="0">
                <a:latin typeface="TimesNewRoman,Bold"/>
              </a:rPr>
              <a:t>портланд</a:t>
            </a:r>
            <a:r>
              <a:rPr lang="ru-RU" sz="1600" i="1" dirty="0" smtClean="0">
                <a:latin typeface="TimesNewRoman,Bold"/>
              </a:rPr>
              <a:t> </a:t>
            </a:r>
          </a:p>
          <a:p>
            <a:pPr algn="just"/>
            <a:r>
              <a:rPr lang="ru-RU" sz="1600" i="1" dirty="0" smtClean="0">
                <a:latin typeface="TimesNewRoman,Bold"/>
              </a:rPr>
              <a:t>цемента перекрывается применением разработок бывшим </a:t>
            </a:r>
          </a:p>
          <a:p>
            <a:pPr algn="just"/>
            <a:r>
              <a:rPr lang="ru-RU" sz="1600" i="1" dirty="0" smtClean="0">
                <a:latin typeface="TimesNewRoman,Bold"/>
              </a:rPr>
              <a:t>НИИСТРОМ ПРОЕКТОМ).   </a:t>
            </a:r>
            <a:endParaRPr lang="ru-RU" sz="1600" i="1" dirty="0" smtClean="0">
              <a:latin typeface="TimesNewRoman"/>
            </a:endParaRPr>
          </a:p>
          <a:p>
            <a:pPr marL="285750" indent="-285750" algn="just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0858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0"/>
            <a:ext cx="6143625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4411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64704"/>
            <a:ext cx="56886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NewRoman,Bold"/>
              </a:rPr>
              <a:t>Повышение </a:t>
            </a:r>
            <a:r>
              <a:rPr lang="ru-RU" b="1" dirty="0">
                <a:latin typeface="TimesNewRoman,Bold"/>
              </a:rPr>
              <a:t>эффективности производства за </a:t>
            </a:r>
            <a:r>
              <a:rPr lang="ru-RU" b="1" dirty="0" smtClean="0">
                <a:latin typeface="TimesNewRoman,Bold"/>
              </a:rPr>
              <a:t>счет оптимизации </a:t>
            </a:r>
            <a:r>
              <a:rPr lang="ru-RU" b="1" dirty="0">
                <a:latin typeface="TimesNewRoman,Bold"/>
              </a:rPr>
              <a:t>структуры продукции </a:t>
            </a:r>
            <a:r>
              <a:rPr lang="ru-RU" b="1" dirty="0" smtClean="0">
                <a:latin typeface="TimesNewRoman,Bold"/>
              </a:rPr>
              <a:t>предприятия (пример)</a:t>
            </a:r>
          </a:p>
          <a:p>
            <a:endParaRPr lang="ru-RU" b="1" dirty="0" smtClean="0">
              <a:latin typeface="TimesNewRoman,Bold"/>
            </a:endParaRPr>
          </a:p>
          <a:p>
            <a:r>
              <a:rPr lang="ru-RU" b="1" dirty="0">
                <a:latin typeface="TimesNewRoman,Bold"/>
              </a:rPr>
              <a:t>Глава 5 Выявление влияния показателей</a:t>
            </a:r>
          </a:p>
          <a:p>
            <a:r>
              <a:rPr lang="ru-RU" b="1" dirty="0">
                <a:latin typeface="TimesNewRoman,Bold"/>
              </a:rPr>
              <a:t>технологичности на эффективность </a:t>
            </a:r>
            <a:r>
              <a:rPr lang="ru-RU" b="1" dirty="0" smtClean="0">
                <a:latin typeface="TimesNewRoman,Bold"/>
              </a:rPr>
              <a:t>производства</a:t>
            </a:r>
          </a:p>
          <a:p>
            <a:r>
              <a:rPr lang="ru-RU" dirty="0">
                <a:latin typeface="TimesNewRoman,Bold"/>
              </a:rPr>
              <a:t>5.1 Обоснование системы показателей при</a:t>
            </a:r>
          </a:p>
          <a:p>
            <a:r>
              <a:rPr lang="ru-RU" dirty="0">
                <a:latin typeface="TimesNewRoman,Bold"/>
              </a:rPr>
              <a:t>оценке технологичности проектных решений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434487"/>
            <a:ext cx="6606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NewRoman,Bold"/>
              </a:rPr>
              <a:t>5.2 Принципы формирования вариантов</a:t>
            </a:r>
          </a:p>
          <a:p>
            <a:r>
              <a:rPr lang="ru-RU" dirty="0">
                <a:latin typeface="TimesNewRoman,Bold"/>
              </a:rPr>
              <a:t>объемно-планировочных и конструктивных</a:t>
            </a:r>
          </a:p>
          <a:p>
            <a:r>
              <a:rPr lang="ru-RU" dirty="0">
                <a:latin typeface="TimesNewRoman,Bold"/>
              </a:rPr>
              <a:t>решений и расчет показателей технологичности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293096"/>
            <a:ext cx="62281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NewRoman,Bold"/>
              </a:rPr>
              <a:t>5.3 Выявление влияния показателей</a:t>
            </a:r>
          </a:p>
          <a:p>
            <a:r>
              <a:rPr lang="ru-RU" dirty="0">
                <a:latin typeface="TimesNewRoman,Bold"/>
              </a:rPr>
              <a:t>технологичности на эффективность </a:t>
            </a:r>
            <a:r>
              <a:rPr lang="ru-RU" b="1" dirty="0">
                <a:latin typeface="TimesNewRoman,Bold"/>
              </a:rPr>
              <a:t>производства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5013176"/>
            <a:ext cx="61561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NewRoman,Bold"/>
              </a:rPr>
              <a:t>5.4 Методика оценки и учета технологичности</a:t>
            </a:r>
          </a:p>
          <a:p>
            <a:r>
              <a:rPr lang="ru-RU" dirty="0">
                <a:latin typeface="TimesNewRoman,Bold"/>
              </a:rPr>
              <a:t>проектных </a:t>
            </a:r>
            <a:r>
              <a:rPr lang="ru-RU" dirty="0" smtClean="0">
                <a:latin typeface="TimesNewRoman,Bold"/>
              </a:rPr>
              <a:t>решений (на примере Мебельной фабрики в г. </a:t>
            </a:r>
            <a:r>
              <a:rPr lang="ru-RU" dirty="0" err="1" smtClean="0">
                <a:latin typeface="TimesNewRoman,Bold"/>
              </a:rPr>
              <a:t>Актобе</a:t>
            </a:r>
            <a:r>
              <a:rPr lang="ru-RU" dirty="0" smtClean="0">
                <a:latin typeface="TimesNewRoman,Bold"/>
              </a:rPr>
              <a:t>, где принимал участие в строительстве автор)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4754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124744"/>
            <a:ext cx="60304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NewRoman,Bold"/>
              </a:rPr>
              <a:t>Глава 6. Стимулирование за </a:t>
            </a:r>
            <a:r>
              <a:rPr lang="ru-RU" b="1" dirty="0" err="1">
                <a:latin typeface="TimesNewRoman,Bold"/>
              </a:rPr>
              <a:t>безинвестиционное</a:t>
            </a:r>
            <a:endParaRPr lang="ru-RU" b="1" dirty="0">
              <a:latin typeface="TimesNewRoman,Bold"/>
            </a:endParaRPr>
          </a:p>
          <a:p>
            <a:r>
              <a:rPr lang="ru-RU" b="1" dirty="0">
                <a:latin typeface="TimesNewRoman,Bold"/>
              </a:rPr>
              <a:t>повышение эффективности производства</a:t>
            </a:r>
          </a:p>
          <a:p>
            <a:r>
              <a:rPr lang="ru-RU" dirty="0">
                <a:latin typeface="TimesNewRoman,Bold"/>
              </a:rPr>
              <a:t>6.1 Вознаграждение за рационализаторское</a:t>
            </a:r>
          </a:p>
          <a:p>
            <a:r>
              <a:rPr lang="ru-RU" dirty="0">
                <a:latin typeface="TimesNewRoman,Bold"/>
              </a:rPr>
              <a:t>предложение</a:t>
            </a:r>
          </a:p>
          <a:p>
            <a:pPr marL="285750" indent="-285750">
              <a:buFontTx/>
              <a:buChar char="-"/>
            </a:pPr>
            <a:r>
              <a:rPr lang="ru-RU" dirty="0">
                <a:latin typeface="TimesNewRoman,Bold"/>
              </a:rPr>
              <a:t>размер авторских вознаграждений;</a:t>
            </a:r>
          </a:p>
          <a:p>
            <a:r>
              <a:rPr lang="ru-RU" dirty="0">
                <a:latin typeface="TimesNewRoman,Bold"/>
              </a:rPr>
              <a:t>6.2 Вознаграждение за предложения,</a:t>
            </a:r>
          </a:p>
          <a:p>
            <a:r>
              <a:rPr lang="ru-RU" dirty="0">
                <a:latin typeface="TimesNewRoman,Bold"/>
              </a:rPr>
              <a:t>не создающие экономии</a:t>
            </a:r>
            <a:r>
              <a:rPr lang="ru-RU" dirty="0">
                <a:latin typeface="TimesNewRoman"/>
              </a:rPr>
              <a:t>.</a:t>
            </a:r>
          </a:p>
          <a:p>
            <a:r>
              <a:rPr lang="ru-RU" dirty="0">
                <a:latin typeface="TimesNewRoman,Bold"/>
              </a:rPr>
              <a:t>6.3 Премирование за содействие внедрению</a:t>
            </a:r>
          </a:p>
          <a:p>
            <a:r>
              <a:rPr lang="ru-RU" dirty="0">
                <a:latin typeface="TimesNewRoman,Bold"/>
              </a:rPr>
              <a:t>рационализаторских предложений</a:t>
            </a:r>
          </a:p>
          <a:p>
            <a:endParaRPr lang="ru-RU" dirty="0">
              <a:latin typeface="TimesNewRoman,Bold"/>
            </a:endParaRPr>
          </a:p>
          <a:p>
            <a:r>
              <a:rPr lang="ru-RU" b="1" dirty="0">
                <a:latin typeface="TimesNewRoman,Bold"/>
              </a:rPr>
              <a:t>Приложения </a:t>
            </a:r>
            <a:r>
              <a:rPr lang="ru-RU" dirty="0">
                <a:latin typeface="TimesNewRoman,Bold"/>
              </a:rPr>
              <a:t>(Копии </a:t>
            </a:r>
            <a:r>
              <a:rPr lang="ru-RU" i="1" dirty="0">
                <a:latin typeface="TimesNewRoman,Bold"/>
              </a:rPr>
              <a:t>Удостоверения за рационализаторские предложения автора</a:t>
            </a:r>
            <a:r>
              <a:rPr lang="ru-RU" b="1" dirty="0">
                <a:latin typeface="TimesNewRoman,Bold"/>
              </a:rPr>
              <a:t>)</a:t>
            </a:r>
          </a:p>
          <a:p>
            <a:r>
              <a:rPr lang="ru-RU" b="1" dirty="0">
                <a:latin typeface="TimesNewRoman,Bold"/>
              </a:rPr>
              <a:t>Литература  </a:t>
            </a:r>
            <a:r>
              <a:rPr lang="ru-RU" dirty="0">
                <a:latin typeface="TimesNewRoman,Bold"/>
              </a:rPr>
              <a:t>(62 наименования, из них 28 автора)</a:t>
            </a:r>
          </a:p>
          <a:p>
            <a:endParaRPr lang="ru-RU" b="1" dirty="0">
              <a:latin typeface="TimesNewRoman,Bold"/>
            </a:endParaRPr>
          </a:p>
        </p:txBody>
      </p:sp>
    </p:spTree>
    <p:extLst>
      <p:ext uri="{BB962C8B-B14F-4D97-AF65-F5344CB8AC3E}">
        <p14:creationId xmlns:p14="http://schemas.microsoft.com/office/powerpoint/2010/main" val="891071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614363"/>
            <a:ext cx="6329363" cy="360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1479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80728"/>
            <a:ext cx="75608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Вознаграждение за предложения, не создающие </a:t>
            </a:r>
            <a:r>
              <a:rPr lang="ru-RU" b="1" dirty="0" err="1" smtClean="0"/>
              <a:t>экономии</a:t>
            </a:r>
            <a:r>
              <a:rPr lang="ru-RU" dirty="0" err="1"/>
              <a:t>устанавливаются</a:t>
            </a:r>
            <a:r>
              <a:rPr lang="ru-RU" dirty="0"/>
              <a:t> руководителями предприятий 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/>
              <a:t>организаций), внедривших эти предложения, в </a:t>
            </a:r>
            <a:r>
              <a:rPr lang="ru-RU" dirty="0" smtClean="0"/>
              <a:t>соответствии</a:t>
            </a:r>
          </a:p>
          <a:p>
            <a:r>
              <a:rPr lang="ru-RU" dirty="0" smtClean="0"/>
              <a:t> </a:t>
            </a:r>
            <a:r>
              <a:rPr lang="ru-RU" dirty="0"/>
              <a:t>с их действительной ценностью, но не менее минимальных </a:t>
            </a:r>
            <a:endParaRPr lang="ru-RU" dirty="0" smtClean="0"/>
          </a:p>
          <a:p>
            <a:r>
              <a:rPr lang="ru-RU" dirty="0" smtClean="0"/>
              <a:t>и </a:t>
            </a:r>
            <a:r>
              <a:rPr lang="ru-RU" dirty="0"/>
              <a:t>не более максимальных сумм, предусмотренных в табл.1.</a:t>
            </a:r>
          </a:p>
          <a:p>
            <a:r>
              <a:rPr lang="ru-RU" b="1" dirty="0" smtClean="0"/>
              <a:t>Вознаграждение за содействие во внедрении</a:t>
            </a:r>
            <a:r>
              <a:rPr lang="ru-RU" dirty="0" smtClean="0"/>
              <a:t>. Для</a:t>
            </a:r>
          </a:p>
          <a:p>
            <a:r>
              <a:rPr lang="ru-RU" dirty="0" smtClean="0"/>
              <a:t> </a:t>
            </a:r>
            <a:r>
              <a:rPr lang="ru-RU" dirty="0"/>
              <a:t>поощрения лиц, принимающих активное участие </a:t>
            </a:r>
            <a:endParaRPr lang="ru-RU" dirty="0" smtClean="0"/>
          </a:p>
          <a:p>
            <a:r>
              <a:rPr lang="ru-RU" dirty="0" smtClean="0"/>
              <a:t>во </a:t>
            </a:r>
            <a:r>
              <a:rPr lang="ru-RU" dirty="0"/>
              <a:t>внедрении рационализаторских предложений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производство, предприятия и организации должны </a:t>
            </a:r>
            <a:endParaRPr lang="ru-RU" dirty="0" smtClean="0"/>
          </a:p>
          <a:p>
            <a:r>
              <a:rPr lang="ru-RU" dirty="0" smtClean="0"/>
              <a:t>иметь </a:t>
            </a:r>
            <a:r>
              <a:rPr lang="ru-RU" dirty="0"/>
              <a:t>специальные фонды премирования за </a:t>
            </a:r>
            <a:r>
              <a:rPr lang="ru-RU" dirty="0" smtClean="0"/>
              <a:t>содействие</a:t>
            </a:r>
          </a:p>
          <a:p>
            <a:r>
              <a:rPr lang="ru-RU" dirty="0" smtClean="0"/>
              <a:t> </a:t>
            </a:r>
            <a:r>
              <a:rPr lang="ru-RU" dirty="0"/>
              <a:t>внедрению предложений.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4133087"/>
            <a:ext cx="60664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Заключении привожу высказывания Геронтологов :</a:t>
            </a:r>
          </a:p>
          <a:p>
            <a:r>
              <a:rPr lang="ru-RU" dirty="0"/>
              <a:t> «Чтобы прожить долгую и счастливую жизнь, надо ни</a:t>
            </a:r>
          </a:p>
          <a:p>
            <a:r>
              <a:rPr lang="ru-RU" dirty="0"/>
              <a:t> на минуту не прекращать творческую </a:t>
            </a:r>
            <a:r>
              <a:rPr lang="ru-RU" dirty="0" smtClean="0"/>
              <a:t>деятельность»</a:t>
            </a:r>
            <a:endParaRPr lang="ru-RU" dirty="0"/>
          </a:p>
          <a:p>
            <a:r>
              <a:rPr lang="ru-RU" dirty="0"/>
              <a:t> (Александр </a:t>
            </a:r>
            <a:r>
              <a:rPr lang="ru-RU" dirty="0" err="1"/>
              <a:t>Толкопрядченко</a:t>
            </a:r>
            <a:r>
              <a:rPr lang="ru-RU" dirty="0" smtClean="0"/>
              <a:t>).</a:t>
            </a:r>
          </a:p>
          <a:p>
            <a:r>
              <a:rPr lang="ru-RU" smtClean="0">
                <a:solidFill>
                  <a:srgbClr val="FF0000"/>
                </a:solidFill>
              </a:rPr>
              <a:t>Спасибо за внимание!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034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980728"/>
            <a:ext cx="9108504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АКТУАЛЬНОСТЬ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Безотлагательность </a:t>
            </a:r>
            <a:r>
              <a:rPr lang="ru-RU" sz="1400" dirty="0"/>
              <a:t>перехода экономики на индустриальный путь раз-</a:t>
            </a:r>
          </a:p>
          <a:p>
            <a:r>
              <a:rPr lang="ru-RU" sz="1400" dirty="0"/>
              <a:t>вития требует мощной активизации человеческих ресурсов,</a:t>
            </a:r>
          </a:p>
          <a:p>
            <a:r>
              <a:rPr lang="ru-RU" sz="1400" dirty="0"/>
              <a:t>прежде всего на уровне предприятий и </a:t>
            </a:r>
            <a:r>
              <a:rPr lang="ru-RU" sz="1400" dirty="0" smtClean="0"/>
              <a:t>организаций.</a:t>
            </a:r>
          </a:p>
          <a:p>
            <a:r>
              <a:rPr lang="ru-RU" sz="1400" dirty="0" smtClean="0"/>
              <a:t>2. </a:t>
            </a:r>
            <a:r>
              <a:rPr lang="ru-RU" sz="1400" dirty="0"/>
              <a:t>Максимальное ускорение научно – технического </a:t>
            </a:r>
            <a:r>
              <a:rPr lang="ru-RU" sz="1400" dirty="0" smtClean="0"/>
              <a:t>прогресса– важнейшая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общенародная задача, требующая </a:t>
            </a:r>
            <a:r>
              <a:rPr lang="ru-RU" sz="1400" dirty="0" smtClean="0"/>
              <a:t>повседневной борьбы </a:t>
            </a:r>
            <a:r>
              <a:rPr lang="ru-RU" sz="1400" dirty="0"/>
              <a:t>за сокращение </a:t>
            </a:r>
            <a:r>
              <a:rPr lang="ru-RU" sz="1400" dirty="0" smtClean="0"/>
              <a:t>сроков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проектирования и </a:t>
            </a:r>
            <a:r>
              <a:rPr lang="ru-RU" sz="1400" dirty="0" smtClean="0"/>
              <a:t>модернизации технических </a:t>
            </a:r>
            <a:r>
              <a:rPr lang="ru-RU" sz="1400" dirty="0"/>
              <a:t>средств и освоения их в </a:t>
            </a:r>
            <a:endParaRPr lang="ru-RU" sz="1400" dirty="0" smtClean="0"/>
          </a:p>
          <a:p>
            <a:r>
              <a:rPr lang="ru-RU" sz="1400" dirty="0" smtClean="0"/>
              <a:t>производстве</a:t>
            </a:r>
            <a:r>
              <a:rPr lang="ru-RU" sz="1400" dirty="0"/>
              <a:t>. </a:t>
            </a:r>
            <a:r>
              <a:rPr lang="ru-RU" sz="1400" dirty="0" smtClean="0"/>
              <a:t>Необходимо всемерно </a:t>
            </a:r>
            <a:r>
              <a:rPr lang="ru-RU" sz="1400" dirty="0"/>
              <a:t>развивать инициативу предприятий, </a:t>
            </a:r>
            <a:endParaRPr lang="ru-RU" sz="1400" dirty="0" smtClean="0"/>
          </a:p>
          <a:p>
            <a:r>
              <a:rPr lang="ru-RU" sz="1400" dirty="0" smtClean="0"/>
              <a:t>ученых</a:t>
            </a:r>
            <a:r>
              <a:rPr lang="ru-RU" sz="1400" dirty="0"/>
              <a:t>, </a:t>
            </a:r>
            <a:r>
              <a:rPr lang="ru-RU" sz="1400" dirty="0" smtClean="0"/>
              <a:t>инженеров, </a:t>
            </a:r>
            <a:r>
              <a:rPr lang="ru-RU" sz="1400" dirty="0"/>
              <a:t>конструкторов, рабочих в создании и применении </a:t>
            </a:r>
            <a:r>
              <a:rPr lang="ru-RU" sz="1400" dirty="0" smtClean="0"/>
              <a:t>технических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усовершенствований</a:t>
            </a:r>
            <a:r>
              <a:rPr lang="ru-RU" sz="1400" dirty="0" smtClean="0"/>
              <a:t>.</a:t>
            </a:r>
          </a:p>
          <a:p>
            <a:r>
              <a:rPr lang="ru-RU" sz="1400" i="1" dirty="0" smtClean="0"/>
              <a:t>3. В</a:t>
            </a:r>
            <a:r>
              <a:rPr lang="ru-RU" sz="1400" dirty="0" smtClean="0"/>
              <a:t>ложение </a:t>
            </a:r>
            <a:r>
              <a:rPr lang="ru-RU" sz="1400" dirty="0"/>
              <a:t>средств еще не означает </a:t>
            </a:r>
            <a:r>
              <a:rPr lang="ru-RU" sz="1400" dirty="0" smtClean="0"/>
              <a:t>автоматического </a:t>
            </a:r>
            <a:r>
              <a:rPr lang="ru-RU" sz="1400" dirty="0"/>
              <a:t>повышения эффективности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 Высказывания американского профессора: </a:t>
            </a:r>
            <a:r>
              <a:rPr lang="ru-RU" sz="1400" i="1" dirty="0" smtClean="0">
                <a:solidFill>
                  <a:srgbClr val="FF0000"/>
                </a:solidFill>
              </a:rPr>
              <a:t>«Священная </a:t>
            </a:r>
            <a:r>
              <a:rPr lang="ru-RU" sz="1400" i="1" dirty="0">
                <a:solidFill>
                  <a:srgbClr val="FF0000"/>
                </a:solidFill>
              </a:rPr>
              <a:t>вера в </a:t>
            </a:r>
            <a:r>
              <a:rPr lang="ru-RU" sz="1400" i="1" dirty="0" smtClean="0">
                <a:solidFill>
                  <a:srgbClr val="FF0000"/>
                </a:solidFill>
              </a:rPr>
              <a:t>инвестиции</a:t>
            </a:r>
            <a:r>
              <a:rPr lang="ru-RU" sz="1400" i="1" dirty="0">
                <a:solidFill>
                  <a:srgbClr val="FF0000"/>
                </a:solidFill>
              </a:rPr>
              <a:t>, </a:t>
            </a:r>
            <a:endParaRPr lang="ru-RU" sz="1400" i="1" dirty="0" smtClean="0">
              <a:solidFill>
                <a:srgbClr val="FF0000"/>
              </a:solidFill>
            </a:endParaRPr>
          </a:p>
          <a:p>
            <a:r>
              <a:rPr lang="ru-RU" sz="1400" i="1" dirty="0" smtClean="0">
                <a:solidFill>
                  <a:srgbClr val="FF0000"/>
                </a:solidFill>
              </a:rPr>
              <a:t>финансируемые за </a:t>
            </a:r>
            <a:r>
              <a:rPr lang="ru-RU" sz="1400" i="1" dirty="0">
                <a:solidFill>
                  <a:srgbClr val="FF0000"/>
                </a:solidFill>
              </a:rPr>
              <a:t>счет получаемой </a:t>
            </a:r>
            <a:r>
              <a:rPr lang="ru-RU" sz="1400" i="1" dirty="0" smtClean="0">
                <a:solidFill>
                  <a:srgbClr val="FF0000"/>
                </a:solidFill>
              </a:rPr>
              <a:t>прибыли, увела нас в </a:t>
            </a:r>
            <a:r>
              <a:rPr lang="ru-RU" sz="1400" i="1" dirty="0">
                <a:solidFill>
                  <a:srgbClr val="FF0000"/>
                </a:solidFill>
              </a:rPr>
              <a:t>поисках рецепта </a:t>
            </a:r>
            <a:endParaRPr lang="ru-RU" sz="1400" i="1" dirty="0" smtClean="0">
              <a:solidFill>
                <a:srgbClr val="FF0000"/>
              </a:solidFill>
            </a:endParaRPr>
          </a:p>
          <a:p>
            <a:r>
              <a:rPr lang="ru-RU" sz="1400" i="1" dirty="0" smtClean="0">
                <a:solidFill>
                  <a:srgbClr val="FF0000"/>
                </a:solidFill>
              </a:rPr>
              <a:t>экономического роста на </a:t>
            </a:r>
            <a:r>
              <a:rPr lang="ru-RU" sz="1400" i="1" dirty="0">
                <a:solidFill>
                  <a:srgbClr val="FF0000"/>
                </a:solidFill>
              </a:rPr>
              <a:t>неверный путь</a:t>
            </a:r>
            <a:r>
              <a:rPr lang="ru-RU" sz="1400" i="1" dirty="0" smtClean="0">
                <a:solidFill>
                  <a:srgbClr val="FF0000"/>
                </a:solidFill>
              </a:rPr>
              <a:t>», «… по моим расчетам эволюция </a:t>
            </a:r>
          </a:p>
          <a:p>
            <a:r>
              <a:rPr lang="ru-RU" sz="1400" i="1" dirty="0" smtClean="0">
                <a:solidFill>
                  <a:srgbClr val="FF0000"/>
                </a:solidFill>
              </a:rPr>
              <a:t>инвестиций и помощи происходила не так, как мы ожидали» .</a:t>
            </a:r>
          </a:p>
          <a:p>
            <a:r>
              <a:rPr lang="ru-RU" sz="1400" i="1" dirty="0" smtClean="0">
                <a:solidFill>
                  <a:srgbClr val="FF0000"/>
                </a:solidFill>
              </a:rPr>
              <a:t> [Истерли Т. В поисках роста: Приключения и злоключения экономистов в тропиках /Пер. с англ. _М.: Институт комплексных стратегических исследований, 2006.]</a:t>
            </a:r>
          </a:p>
          <a:p>
            <a:r>
              <a:rPr lang="ru-RU" sz="1400" i="1" dirty="0" smtClean="0">
                <a:latin typeface="TimesNewRoman"/>
              </a:rPr>
              <a:t>4. </a:t>
            </a:r>
            <a:r>
              <a:rPr lang="ru-RU" sz="1400" dirty="0" smtClean="0">
                <a:latin typeface="TimesNewRoman"/>
              </a:rPr>
              <a:t>Особая </a:t>
            </a:r>
            <a:r>
              <a:rPr lang="ru-RU" sz="1400" dirty="0">
                <a:latin typeface="TimesNewRoman"/>
              </a:rPr>
              <a:t>актуальность </a:t>
            </a:r>
            <a:r>
              <a:rPr lang="ru-RU" sz="1400" dirty="0" smtClean="0">
                <a:latin typeface="TimesNewRoman"/>
              </a:rPr>
              <a:t>- </a:t>
            </a:r>
            <a:r>
              <a:rPr lang="ru-RU" sz="1400" dirty="0">
                <a:latin typeface="TimesNewRoman"/>
              </a:rPr>
              <a:t>претворение в жизнь </a:t>
            </a:r>
            <a:r>
              <a:rPr lang="ru-RU" sz="1400" dirty="0" err="1">
                <a:latin typeface="TimesNewRoman"/>
              </a:rPr>
              <a:t>безинвестиционного</a:t>
            </a:r>
            <a:endParaRPr lang="ru-RU" sz="1400" dirty="0">
              <a:latin typeface="TimesNewRoman"/>
            </a:endParaRPr>
          </a:p>
          <a:p>
            <a:r>
              <a:rPr lang="ru-RU" sz="1400" dirty="0">
                <a:latin typeface="TimesNewRoman"/>
              </a:rPr>
              <a:t> повышения результативности </a:t>
            </a:r>
            <a:r>
              <a:rPr lang="ru-RU" sz="1400" dirty="0" err="1" smtClean="0">
                <a:latin typeface="TimesNewRoman"/>
              </a:rPr>
              <a:t>производства.</a:t>
            </a:r>
            <a:r>
              <a:rPr lang="ru-RU" sz="1400" i="1" dirty="0" err="1" smtClean="0">
                <a:latin typeface="TimesNewRoman"/>
              </a:rPr>
              <a:t>в</a:t>
            </a:r>
            <a:r>
              <a:rPr lang="ru-RU" sz="1400" dirty="0" smtClean="0">
                <a:latin typeface="TimesNewRoman"/>
              </a:rPr>
              <a:t> </a:t>
            </a:r>
            <a:r>
              <a:rPr lang="ru-RU" sz="1400" dirty="0">
                <a:latin typeface="TimesNewRoman"/>
              </a:rPr>
              <a:t>условиях </a:t>
            </a:r>
            <a:r>
              <a:rPr lang="ru-RU" sz="1400" dirty="0" smtClean="0">
                <a:latin typeface="TimesNewRoman"/>
              </a:rPr>
              <a:t>кризиса, где </a:t>
            </a:r>
          </a:p>
          <a:p>
            <a:r>
              <a:rPr lang="ru-RU" sz="1400" dirty="0" smtClean="0">
                <a:latin typeface="TimesNewRoman"/>
              </a:rPr>
              <a:t> главный </a:t>
            </a:r>
            <a:r>
              <a:rPr lang="ru-RU" sz="1400" dirty="0">
                <a:latin typeface="TimesNewRoman"/>
              </a:rPr>
              <a:t>аспект следует перенести на </a:t>
            </a:r>
            <a:r>
              <a:rPr lang="ru-RU" sz="1400" dirty="0" smtClean="0">
                <a:latin typeface="TimesNewRoman"/>
              </a:rPr>
              <a:t>поиск и </a:t>
            </a:r>
            <a:r>
              <a:rPr lang="ru-RU" sz="1400" dirty="0">
                <a:latin typeface="TimesNewRoman"/>
              </a:rPr>
              <a:t>применение </a:t>
            </a:r>
            <a:r>
              <a:rPr lang="ru-RU" sz="1400" dirty="0" smtClean="0">
                <a:latin typeface="TimesNewRoman"/>
              </a:rPr>
              <a:t>внутренних </a:t>
            </a:r>
          </a:p>
          <a:p>
            <a:r>
              <a:rPr lang="ru-RU" sz="1400" dirty="0" smtClean="0">
                <a:latin typeface="TimesNewRoman"/>
              </a:rPr>
              <a:t>резервов</a:t>
            </a:r>
            <a:r>
              <a:rPr lang="ru-RU" sz="1400" dirty="0">
                <a:latin typeface="TimesNewRoman"/>
              </a:rPr>
              <a:t>, </a:t>
            </a:r>
            <a:r>
              <a:rPr lang="ru-RU" sz="1400" dirty="0" err="1">
                <a:latin typeface="TimesNewRoman"/>
              </a:rPr>
              <a:t>противозатратный</a:t>
            </a:r>
            <a:r>
              <a:rPr lang="ru-RU" sz="1400" dirty="0">
                <a:latin typeface="TimesNewRoman"/>
              </a:rPr>
              <a:t> </a:t>
            </a:r>
            <a:r>
              <a:rPr lang="ru-RU" sz="1400" dirty="0" smtClean="0">
                <a:latin typeface="TimesNewRoman"/>
              </a:rPr>
              <a:t>механизм выживания.</a:t>
            </a:r>
          </a:p>
          <a:p>
            <a:r>
              <a:rPr lang="ru-RU" sz="1400" dirty="0" smtClean="0"/>
              <a:t>5</a:t>
            </a:r>
            <a:r>
              <a:rPr lang="ru-RU" sz="1400" i="1" dirty="0" smtClean="0"/>
              <a:t>. Н</a:t>
            </a:r>
            <a:r>
              <a:rPr lang="ru-RU" sz="1400" dirty="0" smtClean="0"/>
              <a:t>аправления 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сследований и разработок автора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безинвестиционного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повышения эффективности производства:</a:t>
            </a:r>
          </a:p>
          <a:p>
            <a:r>
              <a:rPr lang="ru-RU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рационализация;</a:t>
            </a:r>
          </a:p>
          <a:p>
            <a:r>
              <a:rPr lang="ru-RU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-оптимизация;</a:t>
            </a:r>
          </a:p>
          <a:p>
            <a:r>
              <a:rPr lang="ru-RU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-структуризация;</a:t>
            </a:r>
          </a:p>
          <a:p>
            <a:r>
              <a:rPr lang="ru-RU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технологичность проектных решений  </a:t>
            </a:r>
            <a:endParaRPr lang="ru-RU" sz="1400" i="1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338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496" y="44624"/>
            <a:ext cx="68225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NewRoman,Bold"/>
              </a:rPr>
              <a:t>Отличительные особенности </a:t>
            </a:r>
            <a:r>
              <a:rPr lang="ru-RU" b="1" dirty="0" err="1">
                <a:latin typeface="TimesNewRoman,Bold"/>
              </a:rPr>
              <a:t>безинвестиционной</a:t>
            </a:r>
            <a:endParaRPr lang="ru-RU" b="1" dirty="0">
              <a:latin typeface="TimesNewRoman,Bold"/>
            </a:endParaRPr>
          </a:p>
          <a:p>
            <a:r>
              <a:rPr lang="ru-RU" b="1" dirty="0">
                <a:latin typeface="TimesNewRoman,Bold"/>
              </a:rPr>
              <a:t>деятельности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888200"/>
              </p:ext>
            </p:extLst>
          </p:nvPr>
        </p:nvGraphicFramePr>
        <p:xfrm>
          <a:off x="251520" y="836712"/>
          <a:ext cx="5904656" cy="4872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087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Инвестиционная деятельность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Безинвестиционная</a:t>
                      </a:r>
                      <a:r>
                        <a:rPr lang="ru-RU" dirty="0" smtClean="0"/>
                        <a:t> деятельность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876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Привлечение капитала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Привлечение интеллектуального потенциала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876"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Высокая привлекательность инвестиционных проектов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Слабая привлекательность </a:t>
                      </a:r>
                      <a:r>
                        <a:rPr lang="ru-RU" dirty="0" err="1" smtClean="0"/>
                        <a:t>безинвестиционных</a:t>
                      </a:r>
                      <a:r>
                        <a:rPr lang="ru-RU" dirty="0" smtClean="0"/>
                        <a:t> проектов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876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Наличие рисков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Отсутствие рисков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876">
                <a:tc>
                  <a:txBody>
                    <a:bodyPr/>
                    <a:lstStyle/>
                    <a:p>
                      <a:r>
                        <a:rPr lang="ru-RU" dirty="0" smtClean="0"/>
                        <a:t>Контроль со стороны инвесторов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Отсутствие контроля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87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87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87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2080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496" y="44624"/>
            <a:ext cx="68225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NewRoman,Bold"/>
              </a:rPr>
              <a:t>Отличительные особенности </a:t>
            </a:r>
            <a:r>
              <a:rPr lang="ru-RU" b="1" dirty="0" err="1">
                <a:latin typeface="TimesNewRoman,Bold"/>
              </a:rPr>
              <a:t>безинвестиционной</a:t>
            </a:r>
            <a:endParaRPr lang="ru-RU" b="1" dirty="0">
              <a:latin typeface="TimesNewRoman,Bold"/>
            </a:endParaRPr>
          </a:p>
          <a:p>
            <a:r>
              <a:rPr lang="ru-RU" b="1" dirty="0">
                <a:latin typeface="TimesNewRoman,Bold"/>
              </a:rPr>
              <a:t>деятельности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947732"/>
              </p:ext>
            </p:extLst>
          </p:nvPr>
        </p:nvGraphicFramePr>
        <p:xfrm>
          <a:off x="251520" y="836712"/>
          <a:ext cx="5904656" cy="6244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087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Инвестиционная деятельность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Безинвестиционная</a:t>
                      </a:r>
                      <a:r>
                        <a:rPr lang="ru-RU" dirty="0" smtClean="0"/>
                        <a:t> деятельность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876"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Высокая изученность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Слабая изученность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876"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Создание </a:t>
                      </a:r>
                      <a:r>
                        <a:rPr lang="ru-RU" dirty="0" err="1" smtClean="0"/>
                        <a:t>внеоборотных</a:t>
                      </a:r>
                      <a:r>
                        <a:rPr lang="ru-RU" dirty="0" smtClean="0"/>
                        <a:t> материальных активов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Модернизация </a:t>
                      </a:r>
                      <a:r>
                        <a:rPr lang="ru-RU" dirty="0" err="1" smtClean="0"/>
                        <a:t>внеоборотных</a:t>
                      </a:r>
                      <a:r>
                        <a:rPr lang="ru-RU" dirty="0" smtClean="0"/>
                        <a:t> материальных активов и их поддерживание в рабочем состоянии за счет рационализаторских предложений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876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Расчеты эффективности ведутся на основе дисконтированных денежных потоков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Расчеты эффективности ведутся на основе экономии ресурсов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876">
                <a:tc>
                  <a:txBody>
                    <a:bodyPr/>
                    <a:lstStyle/>
                    <a:p>
                      <a:r>
                        <a:rPr lang="ru-RU" dirty="0" smtClean="0"/>
                        <a:t>Контроль со стороны государства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Отсутствие контроля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87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87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87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889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496" y="44624"/>
            <a:ext cx="68225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NewRoman,Bold"/>
              </a:rPr>
              <a:t>Отличительные особенности </a:t>
            </a:r>
            <a:r>
              <a:rPr lang="ru-RU" b="1" dirty="0" err="1">
                <a:latin typeface="TimesNewRoman,Bold"/>
              </a:rPr>
              <a:t>безинвестиционной</a:t>
            </a:r>
            <a:endParaRPr lang="ru-RU" b="1" dirty="0">
              <a:latin typeface="TimesNewRoman,Bold"/>
            </a:endParaRPr>
          </a:p>
          <a:p>
            <a:r>
              <a:rPr lang="ru-RU" b="1" dirty="0">
                <a:latin typeface="TimesNewRoman,Bold"/>
              </a:rPr>
              <a:t>деятельности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265412"/>
              </p:ext>
            </p:extLst>
          </p:nvPr>
        </p:nvGraphicFramePr>
        <p:xfrm>
          <a:off x="251520" y="836712"/>
          <a:ext cx="5904656" cy="7540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087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Инвестиционная деятельность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Безинвестиционная</a:t>
                      </a:r>
                      <a:r>
                        <a:rPr lang="ru-RU" dirty="0" smtClean="0"/>
                        <a:t> деятельность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876">
                <a:tc>
                  <a:txBody>
                    <a:bodyPr/>
                    <a:lstStyle/>
                    <a:p>
                      <a:r>
                        <a:rPr lang="ru-RU" dirty="0" smtClean="0"/>
                        <a:t>В финансовой отчетности выделяют потоки денежных средств от инвестиционной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финансовой отчетности отсутствуют оттоки денежных средств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876">
                <a:tc>
                  <a:txBody>
                    <a:bodyPr/>
                    <a:lstStyle/>
                    <a:p>
                      <a:r>
                        <a:rPr lang="ru-RU" dirty="0" smtClean="0"/>
                        <a:t>Долгосрочный характер вывода денежных средств из потребления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Разовые или периодические денежные поступления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876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Расчеты эффективности ведутся на основе дисконтированных денежных потоков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Расчеты эффективности ведутся на основе экономии ресурсов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876">
                <a:tc>
                  <a:txBody>
                    <a:bodyPr/>
                    <a:lstStyle/>
                    <a:p>
                      <a:r>
                        <a:rPr lang="ru-RU" dirty="0" smtClean="0"/>
                        <a:t>Главная цель – получение прибыли или эффективности (эффекта)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Главная цель – повышение эффективности производства, сохранение и поддерживание конкурентных преимуществ, позволяющих предприятию устойчиво функционировать на рынке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87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87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87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7301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496" y="44624"/>
            <a:ext cx="68225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NewRoman,Bold"/>
              </a:rPr>
              <a:t>Отличительные особенности </a:t>
            </a:r>
            <a:r>
              <a:rPr lang="ru-RU" b="1" dirty="0" err="1">
                <a:latin typeface="TimesNewRoman,Bold"/>
              </a:rPr>
              <a:t>безинвестиционной</a:t>
            </a:r>
            <a:endParaRPr lang="ru-RU" b="1" dirty="0">
              <a:latin typeface="TimesNewRoman,Bold"/>
            </a:endParaRPr>
          </a:p>
          <a:p>
            <a:r>
              <a:rPr lang="ru-RU" b="1" dirty="0">
                <a:latin typeface="TimesNewRoman,Bold"/>
              </a:rPr>
              <a:t>деятельности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204780"/>
              </p:ext>
            </p:extLst>
          </p:nvPr>
        </p:nvGraphicFramePr>
        <p:xfrm>
          <a:off x="251520" y="836712"/>
          <a:ext cx="5904656" cy="7067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087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Инвестиционная деятельность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Безинвестиционная</a:t>
                      </a:r>
                      <a:r>
                        <a:rPr lang="ru-RU" dirty="0" smtClean="0"/>
                        <a:t> деятельность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876">
                <a:tc>
                  <a:txBody>
                    <a:bodyPr/>
                    <a:lstStyle/>
                    <a:p>
                      <a:r>
                        <a:rPr lang="ru-RU" dirty="0" smtClean="0"/>
                        <a:t>Совокупность процессов принятия инвестиционных решений и осуществление практических действий по их реализации для достижения устойчивого положения компании на рынке и сохранения/создания конкурентных преимуществ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Совокупность процессов принятия </a:t>
                      </a:r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безинвестиционных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решений</a:t>
                      </a:r>
                      <a:r>
                        <a:rPr lang="ru-RU" dirty="0" smtClean="0"/>
                        <a:t> и осуществление практических действий по их реализации для достижения устойчивого положения компании на рынке и сохранения/создания конкурентных преимуществ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876">
                <a:tc>
                  <a:txBody>
                    <a:bodyPr/>
                    <a:lstStyle/>
                    <a:p>
                      <a:r>
                        <a:rPr lang="ru-RU" dirty="0" smtClean="0"/>
                        <a:t>Требуется обслуживание инвестиций (возврат процентных ставок и др.)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требуется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876">
                <a:tc>
                  <a:txBody>
                    <a:bodyPr/>
                    <a:lstStyle/>
                    <a:p>
                      <a:r>
                        <a:rPr lang="ru-RU" dirty="0" smtClean="0"/>
                        <a:t>Коррупционное</a:t>
                      </a:r>
                      <a:r>
                        <a:rPr lang="ru-RU" baseline="0" dirty="0" smtClean="0"/>
                        <a:t> влияние («распил», взятки и т.п.)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Отсутствует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8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87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87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87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824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1847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>
              <a:latin typeface="TimesNewRoman"/>
            </a:endParaRPr>
          </a:p>
          <a:p>
            <a:endParaRPr lang="ru-RU" dirty="0" smtClean="0">
              <a:latin typeface="TimesNewRoman"/>
            </a:endParaRPr>
          </a:p>
          <a:p>
            <a:endParaRPr lang="ru-RU" dirty="0">
              <a:latin typeface="TimesNewRoman"/>
            </a:endParaRP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32656"/>
            <a:ext cx="640871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NewRoman,Bold"/>
              </a:rPr>
              <a:t>Поиск </a:t>
            </a:r>
            <a:r>
              <a:rPr lang="ru-RU" sz="2400" b="1" dirty="0">
                <a:latin typeface="TimesNewRoman,Bold"/>
              </a:rPr>
              <a:t>потенциала предприятий</a:t>
            </a:r>
          </a:p>
          <a:p>
            <a:r>
              <a:rPr lang="ru-RU" b="1" dirty="0" smtClean="0">
                <a:latin typeface="TimesNewRoman,Bold"/>
              </a:rPr>
              <a:t>Поиск </a:t>
            </a:r>
            <a:r>
              <a:rPr lang="ru-RU" b="1" dirty="0">
                <a:latin typeface="TimesNewRoman,Bold"/>
              </a:rPr>
              <a:t>профессионального и интеллектуального</a:t>
            </a:r>
          </a:p>
          <a:p>
            <a:r>
              <a:rPr lang="ru-RU" b="1" dirty="0">
                <a:latin typeface="TimesNewRoman,Bold"/>
              </a:rPr>
              <a:t>потенциала </a:t>
            </a:r>
            <a:r>
              <a:rPr lang="ru-RU" b="1" dirty="0" smtClean="0">
                <a:latin typeface="TimesNewRoman,Bold"/>
              </a:rPr>
              <a:t>предприятия</a:t>
            </a:r>
          </a:p>
          <a:p>
            <a:r>
              <a:rPr lang="ru-RU" b="1" dirty="0" smtClean="0">
                <a:latin typeface="TimesNewRoman,Bold"/>
              </a:rPr>
              <a:t>- </a:t>
            </a:r>
            <a:r>
              <a:rPr lang="ru-RU" dirty="0" smtClean="0">
                <a:latin typeface="TimesNewRoman"/>
              </a:rPr>
              <a:t>Японская система </a:t>
            </a:r>
            <a:r>
              <a:rPr lang="ru-RU" dirty="0">
                <a:latin typeface="TimesNewRoman"/>
              </a:rPr>
              <a:t>«постоянных маленьких улучшений», </a:t>
            </a:r>
            <a:r>
              <a:rPr lang="ru-RU" dirty="0" smtClean="0">
                <a:latin typeface="TimesNewRoman"/>
              </a:rPr>
              <a:t>названная (система «</a:t>
            </a:r>
            <a:r>
              <a:rPr lang="ru-RU" dirty="0" err="1" smtClean="0">
                <a:latin typeface="TimesNewRoman"/>
              </a:rPr>
              <a:t>Кайзен</a:t>
            </a:r>
            <a:r>
              <a:rPr lang="ru-RU" dirty="0" smtClean="0">
                <a:latin typeface="TimesNewRoman"/>
              </a:rPr>
              <a:t>») (</a:t>
            </a:r>
            <a:r>
              <a:rPr lang="ru-RU" dirty="0">
                <a:latin typeface="TimesNewRoman"/>
              </a:rPr>
              <a:t>развитие </a:t>
            </a:r>
            <a:r>
              <a:rPr lang="ru-RU" dirty="0" err="1">
                <a:latin typeface="TimesNewRoman"/>
              </a:rPr>
              <a:t>потенциа</a:t>
            </a:r>
            <a:r>
              <a:rPr lang="ru-RU" dirty="0">
                <a:latin typeface="TimesNewRoman"/>
              </a:rPr>
              <a:t>-</a:t>
            </a:r>
          </a:p>
          <a:p>
            <a:r>
              <a:rPr lang="ru-RU" dirty="0">
                <a:latin typeface="TimesNewRoman"/>
              </a:rPr>
              <a:t>ла предприятий с целью достижения более высоких </a:t>
            </a:r>
            <a:r>
              <a:rPr lang="ru-RU" dirty="0" smtClean="0">
                <a:latin typeface="TimesNewRoman"/>
              </a:rPr>
              <a:t>стандартов жизнедеятельности </a:t>
            </a:r>
            <a:r>
              <a:rPr lang="ru-RU" dirty="0">
                <a:latin typeface="TimesNewRoman"/>
              </a:rPr>
              <a:t>фирмы и личности.</a:t>
            </a:r>
            <a:endParaRPr lang="ru-RU" dirty="0" smtClean="0">
              <a:latin typeface="TimesNewRoman"/>
            </a:endParaRPr>
          </a:p>
          <a:p>
            <a:r>
              <a:rPr lang="ru-RU" dirty="0" smtClean="0">
                <a:latin typeface="TimesNewRoman"/>
              </a:rPr>
              <a:t>- Система </a:t>
            </a:r>
            <a:r>
              <a:rPr lang="ru-RU" dirty="0">
                <a:latin typeface="TimesNewRoman"/>
              </a:rPr>
              <a:t>сбалансированных </a:t>
            </a:r>
            <a:r>
              <a:rPr lang="ru-RU" dirty="0" smtClean="0">
                <a:latin typeface="TimesNewRoman"/>
              </a:rPr>
              <a:t>показателей (</a:t>
            </a:r>
            <a:r>
              <a:rPr lang="ru-RU" dirty="0" err="1">
                <a:latin typeface="TimesNewRoman"/>
              </a:rPr>
              <a:t>позво</a:t>
            </a:r>
            <a:r>
              <a:rPr lang="ru-RU" dirty="0">
                <a:latin typeface="TimesNewRoman"/>
              </a:rPr>
              <a:t>-</a:t>
            </a:r>
          </a:p>
          <a:p>
            <a:r>
              <a:rPr lang="ru-RU" dirty="0" err="1">
                <a:latin typeface="TimesNewRoman"/>
              </a:rPr>
              <a:t>ляющая</a:t>
            </a:r>
            <a:r>
              <a:rPr lang="ru-RU" dirty="0">
                <a:latin typeface="TimesNewRoman"/>
              </a:rPr>
              <a:t> находить потенциальные возможности развития </a:t>
            </a:r>
            <a:r>
              <a:rPr lang="ru-RU" dirty="0" smtClean="0">
                <a:latin typeface="TimesNewRoman"/>
              </a:rPr>
              <a:t>фирмы и </a:t>
            </a:r>
            <a:r>
              <a:rPr lang="ru-RU" dirty="0">
                <a:latin typeface="TimesNewRoman"/>
              </a:rPr>
              <a:t>использовать их для инновационного </a:t>
            </a:r>
            <a:r>
              <a:rPr lang="ru-RU" dirty="0" smtClean="0">
                <a:latin typeface="TimesNewRoman"/>
              </a:rPr>
              <a:t>прорыва).</a:t>
            </a:r>
          </a:p>
          <a:p>
            <a:r>
              <a:rPr lang="ru-RU" i="1" dirty="0" smtClean="0">
                <a:solidFill>
                  <a:srgbClr val="FF0000"/>
                </a:solidFill>
                <a:latin typeface="TimesNewRoman"/>
              </a:rPr>
              <a:t>В Казахстане пока установлен </a:t>
            </a:r>
            <a:r>
              <a:rPr lang="ru-RU" i="1" dirty="0">
                <a:solidFill>
                  <a:srgbClr val="FF0000"/>
                </a:solidFill>
                <a:latin typeface="TimesNewRoman"/>
              </a:rPr>
              <a:t>приоритет имитационных схем освоения тех или </a:t>
            </a:r>
            <a:r>
              <a:rPr lang="ru-RU" i="1" dirty="0" smtClean="0">
                <a:solidFill>
                  <a:srgbClr val="FF0000"/>
                </a:solidFill>
                <a:latin typeface="TimesNewRoman"/>
              </a:rPr>
              <a:t>иных новшеств</a:t>
            </a:r>
            <a:r>
              <a:rPr lang="ru-RU" i="1" dirty="0">
                <a:solidFill>
                  <a:srgbClr val="FF0000"/>
                </a:solidFill>
                <a:latin typeface="TimesNewRoman"/>
              </a:rPr>
              <a:t>, что приводит к реализации сценария «</a:t>
            </a:r>
            <a:r>
              <a:rPr lang="ru-RU" i="1" dirty="0" smtClean="0">
                <a:solidFill>
                  <a:srgbClr val="FF0000"/>
                </a:solidFill>
                <a:latin typeface="TimesNewRoman"/>
              </a:rPr>
              <a:t>догоняющего развития» (50-е место, 30 – место и т.п.).</a:t>
            </a:r>
            <a:r>
              <a:rPr lang="ru-RU" dirty="0">
                <a:latin typeface="TimesNewRoman"/>
              </a:rPr>
              <a:t> </a:t>
            </a:r>
            <a:endParaRPr lang="ru-RU" dirty="0" smtClean="0">
              <a:latin typeface="TimesNewRoman"/>
            </a:endParaRPr>
          </a:p>
        </p:txBody>
      </p:sp>
    </p:spTree>
    <p:extLst>
      <p:ext uri="{BB962C8B-B14F-4D97-AF65-F5344CB8AC3E}">
        <p14:creationId xmlns:p14="http://schemas.microsoft.com/office/powerpoint/2010/main" val="1443378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-79653"/>
            <a:ext cx="675049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latin typeface="TimesNewRoman"/>
              </a:rPr>
              <a:t>Интеллектуальный и профессиональный потенциал при этом понимается лишь как способность предприятий к восприятию чужих новых идей и имитации новых технологий, разработанных в экономически более развитых странах (более подробно изложено в книге автора [Оценка – индустриально – инновационных технологий].</a:t>
            </a:r>
            <a:r>
              <a:rPr lang="ru-RU" dirty="0">
                <a:latin typeface="TimesNewRoman"/>
              </a:rPr>
              <a:t> </a:t>
            </a:r>
            <a:r>
              <a:rPr lang="ru-RU" i="1" dirty="0">
                <a:latin typeface="TimesNewRoman"/>
              </a:rPr>
              <a:t>Но данный подход значительно сужает понятие </a:t>
            </a:r>
            <a:r>
              <a:rPr lang="ru-RU" i="1" dirty="0" smtClean="0">
                <a:latin typeface="TimesNewRoman"/>
              </a:rPr>
              <a:t>интеллектуального </a:t>
            </a:r>
            <a:r>
              <a:rPr lang="ru-RU" i="1" dirty="0">
                <a:latin typeface="TimesNewRoman"/>
              </a:rPr>
              <a:t>и профессионального потенциала, а в </a:t>
            </a:r>
            <a:r>
              <a:rPr lang="ru-RU" i="1" dirty="0" smtClean="0">
                <a:latin typeface="TimesNewRoman"/>
              </a:rPr>
              <a:t>практическом плане </a:t>
            </a:r>
            <a:r>
              <a:rPr lang="ru-RU" i="1" dirty="0">
                <a:latin typeface="TimesNewRoman"/>
              </a:rPr>
              <a:t>резко отбрасывает Казахстан в разряд вечных аутсайдеров</a:t>
            </a:r>
            <a:r>
              <a:rPr lang="ru-RU" dirty="0">
                <a:latin typeface="TimesNewRoman"/>
              </a:rPr>
              <a:t>.</a:t>
            </a:r>
          </a:p>
          <a:p>
            <a:r>
              <a:rPr lang="ru-RU" i="1" dirty="0">
                <a:latin typeface="TimesNewRoman"/>
              </a:rPr>
              <a:t>Нужно самим «творить будущее», вырабатывать самостоятельно улучшающие изменения и новые ценности.</a:t>
            </a:r>
          </a:p>
          <a:p>
            <a:r>
              <a:rPr lang="ru-RU" dirty="0">
                <a:latin typeface="TimesNewRoman"/>
              </a:rPr>
              <a:t>Интеллектуальный и профессиональный </a:t>
            </a:r>
            <a:r>
              <a:rPr lang="ru-RU" dirty="0" smtClean="0">
                <a:latin typeface="TimesNewRoman"/>
              </a:rPr>
              <a:t>потенциал  </a:t>
            </a:r>
            <a:r>
              <a:rPr lang="ru-RU" dirty="0">
                <a:latin typeface="TimesNewRoman"/>
              </a:rPr>
              <a:t>предприятия и персонала – это, по сути, ключевой фактор будущего успеха фирмы</a:t>
            </a:r>
            <a:r>
              <a:rPr lang="ru-RU" dirty="0" smtClean="0">
                <a:latin typeface="TimesNewRoman"/>
              </a:rPr>
              <a:t>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инновационном предприятии поощряются поисковые </a:t>
            </a:r>
            <a:r>
              <a:rPr lang="ru-RU" dirty="0" smtClean="0"/>
              <a:t>работы </a:t>
            </a:r>
          </a:p>
          <a:p>
            <a:r>
              <a:rPr lang="ru-RU" dirty="0" smtClean="0"/>
              <a:t>и </a:t>
            </a:r>
            <a:r>
              <a:rPr lang="ru-RU" dirty="0"/>
              <a:t>выработка рационализаторских предложений, </a:t>
            </a:r>
            <a:r>
              <a:rPr lang="ru-RU" dirty="0" smtClean="0"/>
              <a:t>творчество и </a:t>
            </a:r>
            <a:r>
              <a:rPr lang="ru-RU" dirty="0"/>
              <a:t>вдохновение, азарт и воображение, новые мысли и идеи</a:t>
            </a:r>
            <a:r>
              <a:rPr lang="ru-RU" dirty="0" smtClean="0"/>
              <a:t>.</a:t>
            </a:r>
          </a:p>
          <a:p>
            <a:r>
              <a:rPr lang="ru-RU" dirty="0"/>
              <a:t>И, наоборот, в </a:t>
            </a:r>
            <a:r>
              <a:rPr lang="ru-RU" dirty="0" smtClean="0"/>
              <a:t>предприятиях </a:t>
            </a:r>
            <a:r>
              <a:rPr lang="ru-RU" dirty="0"/>
              <a:t>с низким инновационным потенциалом </a:t>
            </a:r>
            <a:r>
              <a:rPr lang="ru-RU" dirty="0" smtClean="0"/>
              <a:t>преобладают рутинные </a:t>
            </a:r>
            <a:r>
              <a:rPr lang="ru-RU" dirty="0"/>
              <a:t>однообразные операции, а для работников </a:t>
            </a:r>
            <a:r>
              <a:rPr lang="ru-RU" dirty="0" smtClean="0"/>
              <a:t>характерными </a:t>
            </a:r>
            <a:r>
              <a:rPr lang="ru-RU" dirty="0"/>
              <a:t>чертами становятся равнодушие, </a:t>
            </a:r>
            <a:r>
              <a:rPr lang="ru-RU" dirty="0" smtClean="0"/>
              <a:t>раздражительность, конфликтность</a:t>
            </a:r>
            <a:r>
              <a:rPr lang="ru-RU" dirty="0"/>
              <a:t>, синдром хронической </a:t>
            </a:r>
            <a:r>
              <a:rPr lang="ru-RU" dirty="0" smtClean="0"/>
              <a:t>усталости и т.п.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7761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6632"/>
            <a:ext cx="7380312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РАЦИОНАЛИЗАТОРСТВО</a:t>
            </a:r>
          </a:p>
          <a:p>
            <a:r>
              <a:rPr lang="ru-RU" dirty="0" smtClean="0"/>
              <a:t>	Изучение </a:t>
            </a:r>
            <a:r>
              <a:rPr lang="ru-RU" dirty="0"/>
              <a:t>и овладение рационализаторскими методами,</a:t>
            </a:r>
          </a:p>
          <a:p>
            <a:r>
              <a:rPr lang="ru-RU" dirty="0"/>
              <a:t>навыками труда прямо ведет к расширению кругозора, </a:t>
            </a:r>
            <a:r>
              <a:rPr lang="ru-RU" dirty="0" err="1"/>
              <a:t>улучше</a:t>
            </a:r>
            <a:r>
              <a:rPr lang="ru-RU" dirty="0"/>
              <a:t>-</a:t>
            </a:r>
          </a:p>
          <a:p>
            <a:r>
              <a:rPr lang="ru-RU" dirty="0" err="1"/>
              <a:t>нию</a:t>
            </a:r>
            <a:r>
              <a:rPr lang="ru-RU" dirty="0"/>
              <a:t> производственных способностей, повышению творчества,</a:t>
            </a:r>
          </a:p>
          <a:p>
            <a:r>
              <a:rPr lang="ru-RU" dirty="0"/>
              <a:t>интеллектуализации труда и т.д. Жизнь показала, реальная от-</a:t>
            </a:r>
          </a:p>
          <a:p>
            <a:r>
              <a:rPr lang="ru-RU" dirty="0"/>
              <a:t>дача рационализаторского опыта всецело зависит от трудовой и</a:t>
            </a:r>
          </a:p>
          <a:p>
            <a:r>
              <a:rPr lang="ru-RU" dirty="0"/>
              <a:t>социальной активности работников, их заинтересованности. В</a:t>
            </a:r>
          </a:p>
          <a:p>
            <a:r>
              <a:rPr lang="ru-RU" dirty="0"/>
              <a:t>практике хозяйствования функционирование рационализатор-</a:t>
            </a:r>
          </a:p>
          <a:p>
            <a:r>
              <a:rPr lang="ru-RU" dirty="0" err="1"/>
              <a:t>ского</a:t>
            </a:r>
            <a:r>
              <a:rPr lang="ru-RU" dirty="0"/>
              <a:t> опыта осуществляется посредством выявления, изучения,</a:t>
            </a:r>
          </a:p>
          <a:p>
            <a:r>
              <a:rPr lang="ru-RU" dirty="0"/>
              <a:t>распространения, обмена и внедрения прогрессивных методов</a:t>
            </a:r>
          </a:p>
          <a:p>
            <a:r>
              <a:rPr lang="ru-RU" dirty="0"/>
              <a:t>работы, что делает его подвижным рычагом экономического</a:t>
            </a:r>
          </a:p>
          <a:p>
            <a:r>
              <a:rPr lang="ru-RU" dirty="0"/>
              <a:t>роста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	Примеры из практики автора</a:t>
            </a:r>
          </a:p>
          <a:p>
            <a:r>
              <a:rPr lang="ru-RU" dirty="0" smtClean="0"/>
              <a:t>Всего 13 рационализаторских предложений, из них: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Сборка легковой машины из запасных частей сельхозтехники;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Реконструкция конюшни под клуб;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Изготовление тележки для доставки стоек в лаву на шахте (повышение производительности труда в 3 раза);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Изменение технологии возведения защитного устройства</a:t>
            </a:r>
          </a:p>
          <a:p>
            <a:r>
              <a:rPr lang="ru-RU" dirty="0" smtClean="0"/>
              <a:t> бункеров (сокращение срока строительства целого завода на 1,5 месяца);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Использование выбракованных канатов на шахте в строительстве висячих покрытий пролетом 130 м (дипломный проект); </a:t>
            </a:r>
          </a:p>
          <a:p>
            <a:pPr marL="285750" indent="-285750">
              <a:buFont typeface="Wingdings" pitchFamily="2" charset="2"/>
              <a:buChar char="§"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90665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2135</TotalTime>
  <Words>1297</Words>
  <Application>Microsoft Office PowerPoint</Application>
  <PresentationFormat>Экран (4:3)</PresentationFormat>
  <Paragraphs>233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Times New Roman</vt:lpstr>
      <vt:lpstr>TimesNewRoman</vt:lpstr>
      <vt:lpstr>TimesNewRoman,Bold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pcs</dc:creator>
  <cp:lastModifiedBy>vadimes@qip.ru</cp:lastModifiedBy>
  <cp:revision>78</cp:revision>
  <cp:lastPrinted>2016-07-12T04:49:42Z</cp:lastPrinted>
  <dcterms:created xsi:type="dcterms:W3CDTF">2016-07-10T05:11:12Z</dcterms:created>
  <dcterms:modified xsi:type="dcterms:W3CDTF">2016-09-22T14:32:09Z</dcterms:modified>
</cp:coreProperties>
</file>