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09" r:id="rId1"/>
    <p:sldMasterId id="2147483921" r:id="rId2"/>
  </p:sldMasterIdLst>
  <p:notesMasterIdLst>
    <p:notesMasterId r:id="rId21"/>
  </p:notesMasterIdLst>
  <p:handoutMasterIdLst>
    <p:handoutMasterId r:id="rId22"/>
  </p:handoutMasterIdLst>
  <p:sldIdLst>
    <p:sldId id="614" r:id="rId3"/>
    <p:sldId id="819" r:id="rId4"/>
    <p:sldId id="721" r:id="rId5"/>
    <p:sldId id="826" r:id="rId6"/>
    <p:sldId id="806" r:id="rId7"/>
    <p:sldId id="827" r:id="rId8"/>
    <p:sldId id="824" r:id="rId9"/>
    <p:sldId id="825" r:id="rId10"/>
    <p:sldId id="820" r:id="rId11"/>
    <p:sldId id="808" r:id="rId12"/>
    <p:sldId id="804" r:id="rId13"/>
    <p:sldId id="803" r:id="rId14"/>
    <p:sldId id="823" r:id="rId15"/>
    <p:sldId id="828" r:id="rId16"/>
    <p:sldId id="821" r:id="rId17"/>
    <p:sldId id="829" r:id="rId18"/>
    <p:sldId id="818" r:id="rId19"/>
    <p:sldId id="809" r:id="rId20"/>
  </p:sldIdLst>
  <p:sldSz cx="9906000" cy="6858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03366"/>
    <a:srgbClr val="006600"/>
    <a:srgbClr val="336699"/>
    <a:srgbClr val="1E7457"/>
    <a:srgbClr val="FF9966"/>
    <a:srgbClr val="0000FF"/>
    <a:srgbClr val="FF6600"/>
    <a:srgbClr val="C0D5EA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99" autoAdjust="0"/>
    <p:restoredTop sz="89643" autoAdjust="0"/>
  </p:normalViewPr>
  <p:slideViewPr>
    <p:cSldViewPr>
      <p:cViewPr varScale="1">
        <p:scale>
          <a:sx n="104" d="100"/>
          <a:sy n="104" d="100"/>
        </p:scale>
        <p:origin x="-1932" y="-96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110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4E06E-184D-4E68-9B55-5E41A45CD3C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CF439-9E3E-489D-A505-716C105DD412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Уменьшатся налоговые споры</a:t>
          </a:r>
          <a:endParaRPr lang="ru-RU" dirty="0"/>
        </a:p>
      </dgm:t>
    </dgm:pt>
    <dgm:pt modelId="{25EF3E47-3F45-4706-88B7-789F17297232}" type="parTrans" cxnId="{AB08089C-980B-4D2F-B04F-5EB85A32C78D}">
      <dgm:prSet/>
      <dgm:spPr/>
      <dgm:t>
        <a:bodyPr/>
        <a:lstStyle/>
        <a:p>
          <a:endParaRPr lang="ru-RU"/>
        </a:p>
      </dgm:t>
    </dgm:pt>
    <dgm:pt modelId="{00A9AB15-A0E9-4E39-8F81-B71CA3366767}" type="sibTrans" cxnId="{AB08089C-980B-4D2F-B04F-5EB85A32C78D}">
      <dgm:prSet/>
      <dgm:spPr>
        <a:ln>
          <a:solidFill>
            <a:srgbClr val="009242"/>
          </a:solidFill>
        </a:ln>
      </dgm:spPr>
      <dgm:t>
        <a:bodyPr/>
        <a:lstStyle/>
        <a:p>
          <a:endParaRPr lang="ru-RU"/>
        </a:p>
      </dgm:t>
    </dgm:pt>
    <dgm:pt modelId="{7F334FA9-4511-412F-AEE6-54921F37FA0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Снизится число проверок</a:t>
          </a:r>
          <a:endParaRPr lang="ru-RU" dirty="0"/>
        </a:p>
      </dgm:t>
    </dgm:pt>
    <dgm:pt modelId="{D7EE0930-3347-45ED-907B-916FE5DE5104}" type="parTrans" cxnId="{E676E71F-0CAC-4309-9A95-A7E531D5AFB8}">
      <dgm:prSet/>
      <dgm:spPr/>
      <dgm:t>
        <a:bodyPr/>
        <a:lstStyle/>
        <a:p>
          <a:endParaRPr lang="ru-RU"/>
        </a:p>
      </dgm:t>
    </dgm:pt>
    <dgm:pt modelId="{570EE3FB-AFC5-4740-B1DA-72FF6BBA0FC5}" type="sibTrans" cxnId="{E676E71F-0CAC-4309-9A95-A7E531D5AFB8}">
      <dgm:prSet/>
      <dgm:spPr/>
      <dgm:t>
        <a:bodyPr/>
        <a:lstStyle/>
        <a:p>
          <a:endParaRPr lang="ru-RU"/>
        </a:p>
      </dgm:t>
    </dgm:pt>
    <dgm:pt modelId="{052669AA-3DE1-45FD-88CC-8677249A597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Администрирование упростится</a:t>
          </a:r>
          <a:endParaRPr lang="ru-RU" dirty="0"/>
        </a:p>
      </dgm:t>
    </dgm:pt>
    <dgm:pt modelId="{D6717D2A-ACA8-4578-ABC5-6307833D106B}" type="parTrans" cxnId="{BDF074BC-61F8-495D-8604-E1EB7ADD61F5}">
      <dgm:prSet/>
      <dgm:spPr/>
      <dgm:t>
        <a:bodyPr/>
        <a:lstStyle/>
        <a:p>
          <a:endParaRPr lang="ru-RU"/>
        </a:p>
      </dgm:t>
    </dgm:pt>
    <dgm:pt modelId="{A2450D52-2797-4EA4-A9E3-498FEC0898C7}" type="sibTrans" cxnId="{BDF074BC-61F8-495D-8604-E1EB7ADD61F5}">
      <dgm:prSet/>
      <dgm:spPr/>
      <dgm:t>
        <a:bodyPr/>
        <a:lstStyle/>
        <a:p>
          <a:endParaRPr lang="ru-RU"/>
        </a:p>
      </dgm:t>
    </dgm:pt>
    <dgm:pt modelId="{1AE5FBF9-4D52-44CC-BC95-1F1E6AFD242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Переработка сырья получит стимулы</a:t>
          </a:r>
          <a:endParaRPr lang="ru-RU" dirty="0"/>
        </a:p>
      </dgm:t>
    </dgm:pt>
    <dgm:pt modelId="{4A464F7E-8729-40C1-8EF0-D56CB514748A}" type="parTrans" cxnId="{D5997FB4-72AC-45F5-947D-B694260B4D38}">
      <dgm:prSet/>
      <dgm:spPr/>
      <dgm:t>
        <a:bodyPr/>
        <a:lstStyle/>
        <a:p>
          <a:endParaRPr lang="ru-RU"/>
        </a:p>
      </dgm:t>
    </dgm:pt>
    <dgm:pt modelId="{C8550E3A-A24C-4578-A370-DFB6BEDCE54A}" type="sibTrans" cxnId="{D5997FB4-72AC-45F5-947D-B694260B4D38}">
      <dgm:prSet/>
      <dgm:spPr/>
      <dgm:t>
        <a:bodyPr/>
        <a:lstStyle/>
        <a:p>
          <a:endParaRPr lang="ru-RU"/>
        </a:p>
      </dgm:t>
    </dgm:pt>
    <dgm:pt modelId="{BE85C01B-E372-4C7D-9E02-394B8B4F2E03}">
      <dgm:prSet/>
      <dgm:spPr/>
      <dgm:t>
        <a:bodyPr/>
        <a:lstStyle/>
        <a:p>
          <a:endParaRPr lang="ru-RU"/>
        </a:p>
      </dgm:t>
    </dgm:pt>
    <dgm:pt modelId="{2786617E-DA8E-42EE-A93E-7C7D41D7873E}" type="parTrans" cxnId="{122FD75F-7871-4A52-9F5A-EE6FC9421337}">
      <dgm:prSet/>
      <dgm:spPr/>
      <dgm:t>
        <a:bodyPr/>
        <a:lstStyle/>
        <a:p>
          <a:endParaRPr lang="ru-RU"/>
        </a:p>
      </dgm:t>
    </dgm:pt>
    <dgm:pt modelId="{C1C8B049-3AEB-4D7D-94BA-DE3713E64A57}" type="sibTrans" cxnId="{122FD75F-7871-4A52-9F5A-EE6FC9421337}">
      <dgm:prSet/>
      <dgm:spPr/>
      <dgm:t>
        <a:bodyPr/>
        <a:lstStyle/>
        <a:p>
          <a:endParaRPr lang="ru-RU"/>
        </a:p>
      </dgm:t>
    </dgm:pt>
    <dgm:pt modelId="{D345922B-323A-4FD8-98E3-B89C5E11B74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Предсказуемость налоговых изменений</a:t>
          </a:r>
          <a:endParaRPr lang="ru-RU" dirty="0"/>
        </a:p>
      </dgm:t>
    </dgm:pt>
    <dgm:pt modelId="{664D42C1-FAF7-4625-8B1B-BAC6266901D5}" type="parTrans" cxnId="{BCD85F92-FBA2-452B-B5A7-2B105504A5FB}">
      <dgm:prSet/>
      <dgm:spPr/>
      <dgm:t>
        <a:bodyPr/>
        <a:lstStyle/>
        <a:p>
          <a:endParaRPr lang="ru-RU"/>
        </a:p>
      </dgm:t>
    </dgm:pt>
    <dgm:pt modelId="{A34B17AF-1A48-4FF0-A057-5AB9A6D7011B}" type="sibTrans" cxnId="{BCD85F92-FBA2-452B-B5A7-2B105504A5FB}">
      <dgm:prSet/>
      <dgm:spPr/>
      <dgm:t>
        <a:bodyPr/>
        <a:lstStyle/>
        <a:p>
          <a:endParaRPr lang="ru-RU"/>
        </a:p>
      </dgm:t>
    </dgm:pt>
    <dgm:pt modelId="{E0E656E4-0D86-4EC9-BC84-C5F8AF225153}">
      <dgm:prSet/>
      <dgm:spPr/>
      <dgm:t>
        <a:bodyPr/>
        <a:lstStyle/>
        <a:p>
          <a:endParaRPr lang="ru-RU"/>
        </a:p>
      </dgm:t>
    </dgm:pt>
    <dgm:pt modelId="{3F73CBB9-1A85-4FAB-BE93-6980F5A8221D}" type="parTrans" cxnId="{E3A0ADAA-33C2-4DF6-B7C5-486B7444D94A}">
      <dgm:prSet/>
      <dgm:spPr/>
      <dgm:t>
        <a:bodyPr/>
        <a:lstStyle/>
        <a:p>
          <a:endParaRPr lang="ru-RU"/>
        </a:p>
      </dgm:t>
    </dgm:pt>
    <dgm:pt modelId="{A28F725F-925D-4768-908D-92C6D42D1AB0}" type="sibTrans" cxnId="{E3A0ADAA-33C2-4DF6-B7C5-486B7444D94A}">
      <dgm:prSet/>
      <dgm:spPr/>
      <dgm:t>
        <a:bodyPr/>
        <a:lstStyle/>
        <a:p>
          <a:endParaRPr lang="ru-RU"/>
        </a:p>
      </dgm:t>
    </dgm:pt>
    <dgm:pt modelId="{47B0FF88-2165-48DB-90BB-AD136EC868F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Удобные режимы для АПК и МСБ</a:t>
          </a:r>
          <a:endParaRPr lang="ru-RU" dirty="0">
            <a:latin typeface="Arial Black" pitchFamily="34" charset="0"/>
          </a:endParaRPr>
        </a:p>
      </dgm:t>
    </dgm:pt>
    <dgm:pt modelId="{689BE7AF-F3C1-4684-A745-CE92D27871AE}" type="parTrans" cxnId="{E1C43AE8-939D-4838-8004-9841B76743CB}">
      <dgm:prSet/>
      <dgm:spPr/>
      <dgm:t>
        <a:bodyPr/>
        <a:lstStyle/>
        <a:p>
          <a:endParaRPr lang="ru-RU"/>
        </a:p>
      </dgm:t>
    </dgm:pt>
    <dgm:pt modelId="{445D4EF7-EAC6-40AD-BDC4-37AC92130FE2}" type="sibTrans" cxnId="{E1C43AE8-939D-4838-8004-9841B76743CB}">
      <dgm:prSet/>
      <dgm:spPr/>
      <dgm:t>
        <a:bodyPr/>
        <a:lstStyle/>
        <a:p>
          <a:endParaRPr lang="ru-RU"/>
        </a:p>
      </dgm:t>
    </dgm:pt>
    <dgm:pt modelId="{BB872DC9-46FB-4EAA-947A-C8867A584F24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009242"/>
          </a:solidFill>
        </a:ln>
      </dgm:spPr>
      <dgm:t>
        <a:bodyPr/>
        <a:lstStyle/>
        <a:p>
          <a:r>
            <a:rPr lang="ru-RU" dirty="0" smtClean="0">
              <a:latin typeface="Arial Black" pitchFamily="34" charset="0"/>
            </a:rPr>
            <a:t>Поддержка кредитования</a:t>
          </a:r>
          <a:endParaRPr lang="ru-RU" dirty="0">
            <a:latin typeface="Arial Black" pitchFamily="34" charset="0"/>
          </a:endParaRPr>
        </a:p>
      </dgm:t>
    </dgm:pt>
    <dgm:pt modelId="{5149A110-55DE-4277-8DF3-AED8B7FB9517}" type="parTrans" cxnId="{58F44E9B-3FF6-49E6-BA25-4165F8017AB3}">
      <dgm:prSet/>
      <dgm:spPr/>
      <dgm:t>
        <a:bodyPr/>
        <a:lstStyle/>
        <a:p>
          <a:endParaRPr lang="ru-RU"/>
        </a:p>
      </dgm:t>
    </dgm:pt>
    <dgm:pt modelId="{2959D50D-E6CA-43D0-8977-8BC43A0C2D08}" type="sibTrans" cxnId="{58F44E9B-3FF6-49E6-BA25-4165F8017AB3}">
      <dgm:prSet/>
      <dgm:spPr/>
      <dgm:t>
        <a:bodyPr/>
        <a:lstStyle/>
        <a:p>
          <a:endParaRPr lang="ru-RU"/>
        </a:p>
      </dgm:t>
    </dgm:pt>
    <dgm:pt modelId="{B666805E-2BD1-41C2-92B7-0A97C34B9F22}">
      <dgm:prSet/>
      <dgm:spPr/>
      <dgm:t>
        <a:bodyPr/>
        <a:lstStyle/>
        <a:p>
          <a:endParaRPr lang="ru-RU"/>
        </a:p>
      </dgm:t>
    </dgm:pt>
    <dgm:pt modelId="{A6444944-B7FF-48C4-BFF7-8EB83298FC67}" type="parTrans" cxnId="{13CB14C4-A1A8-402C-AEF4-B54D2C1D914E}">
      <dgm:prSet/>
      <dgm:spPr/>
      <dgm:t>
        <a:bodyPr/>
        <a:lstStyle/>
        <a:p>
          <a:endParaRPr lang="ru-RU"/>
        </a:p>
      </dgm:t>
    </dgm:pt>
    <dgm:pt modelId="{E21B1C2C-FC6E-4A5A-92A2-8CF0D89D1281}" type="sibTrans" cxnId="{13CB14C4-A1A8-402C-AEF4-B54D2C1D914E}">
      <dgm:prSet/>
      <dgm:spPr/>
      <dgm:t>
        <a:bodyPr/>
        <a:lstStyle/>
        <a:p>
          <a:endParaRPr lang="ru-RU"/>
        </a:p>
      </dgm:t>
    </dgm:pt>
    <dgm:pt modelId="{A0576BF1-F0AE-4A6B-8A6A-5DC6B7DE8842}" type="pres">
      <dgm:prSet presAssocID="{D0E4E06E-184D-4E68-9B55-5E41A45CD3C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4EAD65-E5C6-489A-B09E-C2580F785698}" type="pres">
      <dgm:prSet presAssocID="{D0E4E06E-184D-4E68-9B55-5E41A45CD3CF}" presName="Name1" presStyleCnt="0"/>
      <dgm:spPr/>
    </dgm:pt>
    <dgm:pt modelId="{7704567E-4178-4CD8-91E0-CF83C863C199}" type="pres">
      <dgm:prSet presAssocID="{D0E4E06E-184D-4E68-9B55-5E41A45CD3CF}" presName="cycle" presStyleCnt="0"/>
      <dgm:spPr/>
    </dgm:pt>
    <dgm:pt modelId="{DEDCF8ED-0D86-4E64-908A-E7239640D070}" type="pres">
      <dgm:prSet presAssocID="{D0E4E06E-184D-4E68-9B55-5E41A45CD3CF}" presName="srcNode" presStyleLbl="node1" presStyleIdx="0" presStyleCnt="7"/>
      <dgm:spPr/>
    </dgm:pt>
    <dgm:pt modelId="{AEC2DD4C-24D2-41B4-BAB1-946DF67EBD00}" type="pres">
      <dgm:prSet presAssocID="{D0E4E06E-184D-4E68-9B55-5E41A45CD3CF}" presName="conn" presStyleLbl="parChTrans1D2" presStyleIdx="0" presStyleCnt="1"/>
      <dgm:spPr/>
      <dgm:t>
        <a:bodyPr/>
        <a:lstStyle/>
        <a:p>
          <a:endParaRPr lang="ru-RU"/>
        </a:p>
      </dgm:t>
    </dgm:pt>
    <dgm:pt modelId="{99E291F2-1E2C-4192-98C7-AC12A4134FF6}" type="pres">
      <dgm:prSet presAssocID="{D0E4E06E-184D-4E68-9B55-5E41A45CD3CF}" presName="extraNode" presStyleLbl="node1" presStyleIdx="0" presStyleCnt="7"/>
      <dgm:spPr/>
    </dgm:pt>
    <dgm:pt modelId="{837BB207-C656-492F-ABC1-D56C103542FE}" type="pres">
      <dgm:prSet presAssocID="{D0E4E06E-184D-4E68-9B55-5E41A45CD3CF}" presName="dstNode" presStyleLbl="node1" presStyleIdx="0" presStyleCnt="7"/>
      <dgm:spPr/>
    </dgm:pt>
    <dgm:pt modelId="{75FFA714-9195-479A-A57D-D9B745DAC856}" type="pres">
      <dgm:prSet presAssocID="{F5FCF439-9E3E-489D-A505-716C105DD412}" presName="text_1" presStyleLbl="node1" presStyleIdx="0" presStyleCnt="7" custScaleX="99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6811E-249A-4C8A-A530-6380F56CF827}" type="pres">
      <dgm:prSet presAssocID="{F5FCF439-9E3E-489D-A505-716C105DD412}" presName="accent_1" presStyleCnt="0"/>
      <dgm:spPr/>
    </dgm:pt>
    <dgm:pt modelId="{D4322DAC-E6E5-4E46-AC4C-9F8597CE8002}" type="pres">
      <dgm:prSet presAssocID="{F5FCF439-9E3E-489D-A505-716C105DD412}" presName="accentRepeatNode" presStyleLbl="solidFgAcc1" presStyleIdx="0" presStyleCnt="7"/>
      <dgm:spPr>
        <a:ln>
          <a:solidFill>
            <a:srgbClr val="009242"/>
          </a:solidFill>
        </a:ln>
      </dgm:spPr>
    </dgm:pt>
    <dgm:pt modelId="{105109CF-965D-4F9F-B536-32505CD1ECC9}" type="pres">
      <dgm:prSet presAssocID="{7F334FA9-4511-412F-AEE6-54921F37FA01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50BEC-D7DD-4A26-B2C6-14EA916535C5}" type="pres">
      <dgm:prSet presAssocID="{7F334FA9-4511-412F-AEE6-54921F37FA01}" presName="accent_2" presStyleCnt="0"/>
      <dgm:spPr/>
    </dgm:pt>
    <dgm:pt modelId="{14BADE6F-9145-462E-B936-0AB572ACC2B0}" type="pres">
      <dgm:prSet presAssocID="{7F334FA9-4511-412F-AEE6-54921F37FA01}" presName="accentRepeatNode" presStyleLbl="solidFgAcc1" presStyleIdx="1" presStyleCnt="7"/>
      <dgm:spPr>
        <a:ln>
          <a:solidFill>
            <a:srgbClr val="009242"/>
          </a:solidFill>
        </a:ln>
      </dgm:spPr>
    </dgm:pt>
    <dgm:pt modelId="{BF2A468C-05B8-4D3E-89FC-AB9EEB178E3E}" type="pres">
      <dgm:prSet presAssocID="{052669AA-3DE1-45FD-88CC-8677249A597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DE37A-8A92-4C2C-941F-717614075934}" type="pres">
      <dgm:prSet presAssocID="{052669AA-3DE1-45FD-88CC-8677249A597D}" presName="accent_3" presStyleCnt="0"/>
      <dgm:spPr/>
    </dgm:pt>
    <dgm:pt modelId="{067EC4A0-2FD7-410C-8C91-B5CE4267C73C}" type="pres">
      <dgm:prSet presAssocID="{052669AA-3DE1-45FD-88CC-8677249A597D}" presName="accentRepeatNode" presStyleLbl="solidFgAcc1" presStyleIdx="2" presStyleCnt="7"/>
      <dgm:spPr>
        <a:ln>
          <a:solidFill>
            <a:srgbClr val="009242"/>
          </a:solidFill>
        </a:ln>
      </dgm:spPr>
    </dgm:pt>
    <dgm:pt modelId="{E0A3621B-0A2A-47D6-87FB-F5E25C9FC7CD}" type="pres">
      <dgm:prSet presAssocID="{1AE5FBF9-4D52-44CC-BC95-1F1E6AFD242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C3B1D-82AC-4EBB-9D6B-F3FC9C482105}" type="pres">
      <dgm:prSet presAssocID="{1AE5FBF9-4D52-44CC-BC95-1F1E6AFD242F}" presName="accent_4" presStyleCnt="0"/>
      <dgm:spPr/>
    </dgm:pt>
    <dgm:pt modelId="{0A85A320-A2AB-41E1-B790-B5441F365DF1}" type="pres">
      <dgm:prSet presAssocID="{1AE5FBF9-4D52-44CC-BC95-1F1E6AFD242F}" presName="accentRepeatNode" presStyleLbl="solidFgAcc1" presStyleIdx="3" presStyleCnt="7"/>
      <dgm:spPr>
        <a:ln>
          <a:solidFill>
            <a:srgbClr val="009242"/>
          </a:solidFill>
        </a:ln>
      </dgm:spPr>
    </dgm:pt>
    <dgm:pt modelId="{4870D924-A5E0-4380-A8B9-CDD7B1C666FE}" type="pres">
      <dgm:prSet presAssocID="{BB872DC9-46FB-4EAA-947A-C8867A584F24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9DDCE-02F6-46BA-9296-FA56ADB47F7E}" type="pres">
      <dgm:prSet presAssocID="{BB872DC9-46FB-4EAA-947A-C8867A584F24}" presName="accent_5" presStyleCnt="0"/>
      <dgm:spPr/>
    </dgm:pt>
    <dgm:pt modelId="{B8BDDB1A-9812-4113-A966-6420E3673BBD}" type="pres">
      <dgm:prSet presAssocID="{BB872DC9-46FB-4EAA-947A-C8867A584F24}" presName="accentRepeatNode" presStyleLbl="solidFgAcc1" presStyleIdx="4" presStyleCnt="7"/>
      <dgm:spPr>
        <a:ln>
          <a:solidFill>
            <a:srgbClr val="009242"/>
          </a:solidFill>
        </a:ln>
      </dgm:spPr>
    </dgm:pt>
    <dgm:pt modelId="{CEA3A7C2-6368-4A23-8437-19C23E085738}" type="pres">
      <dgm:prSet presAssocID="{47B0FF88-2165-48DB-90BB-AD136EC868F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DCF34-0392-4961-A96F-FE7DADBA4FB8}" type="pres">
      <dgm:prSet presAssocID="{47B0FF88-2165-48DB-90BB-AD136EC868F4}" presName="accent_6" presStyleCnt="0"/>
      <dgm:spPr/>
    </dgm:pt>
    <dgm:pt modelId="{B785DD0F-FFC6-4384-93B5-CA0ADFC4DC19}" type="pres">
      <dgm:prSet presAssocID="{47B0FF88-2165-48DB-90BB-AD136EC868F4}" presName="accentRepeatNode" presStyleLbl="solidFgAcc1" presStyleIdx="5" presStyleCnt="7"/>
      <dgm:spPr>
        <a:ln>
          <a:solidFill>
            <a:srgbClr val="009242"/>
          </a:solidFill>
        </a:ln>
      </dgm:spPr>
    </dgm:pt>
    <dgm:pt modelId="{0B9D4F33-0C97-4182-909F-0A08B1F8E929}" type="pres">
      <dgm:prSet presAssocID="{D345922B-323A-4FD8-98E3-B89C5E11B74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9F560-3F49-4785-B199-0559E7AD62C0}" type="pres">
      <dgm:prSet presAssocID="{D345922B-323A-4FD8-98E3-B89C5E11B740}" presName="accent_7" presStyleCnt="0"/>
      <dgm:spPr/>
    </dgm:pt>
    <dgm:pt modelId="{DFBB16C7-A7E9-456B-A595-B28A075A7008}" type="pres">
      <dgm:prSet presAssocID="{D345922B-323A-4FD8-98E3-B89C5E11B740}" presName="accentRepeatNode" presStyleLbl="solidFgAcc1" presStyleIdx="6" presStyleCnt="7"/>
      <dgm:spPr>
        <a:ln>
          <a:solidFill>
            <a:srgbClr val="009242"/>
          </a:solidFill>
        </a:ln>
      </dgm:spPr>
    </dgm:pt>
  </dgm:ptLst>
  <dgm:cxnLst>
    <dgm:cxn modelId="{43724C84-612B-40F8-B7AF-42576EA62772}" type="presOf" srcId="{F5FCF439-9E3E-489D-A505-716C105DD412}" destId="{75FFA714-9195-479A-A57D-D9B745DAC856}" srcOrd="0" destOrd="0" presId="urn:microsoft.com/office/officeart/2008/layout/VerticalCurvedList"/>
    <dgm:cxn modelId="{811692B3-DF9F-4EB6-B741-504858F0A270}" type="presOf" srcId="{D345922B-323A-4FD8-98E3-B89C5E11B740}" destId="{0B9D4F33-0C97-4182-909F-0A08B1F8E929}" srcOrd="0" destOrd="0" presId="urn:microsoft.com/office/officeart/2008/layout/VerticalCurvedList"/>
    <dgm:cxn modelId="{0B24D202-71F2-4CAB-9215-3330B3E1B1EA}" type="presOf" srcId="{BB872DC9-46FB-4EAA-947A-C8867A584F24}" destId="{4870D924-A5E0-4380-A8B9-CDD7B1C666FE}" srcOrd="0" destOrd="0" presId="urn:microsoft.com/office/officeart/2008/layout/VerticalCurvedList"/>
    <dgm:cxn modelId="{58F44E9B-3FF6-49E6-BA25-4165F8017AB3}" srcId="{D0E4E06E-184D-4E68-9B55-5E41A45CD3CF}" destId="{BB872DC9-46FB-4EAA-947A-C8867A584F24}" srcOrd="4" destOrd="0" parTransId="{5149A110-55DE-4277-8DF3-AED8B7FB9517}" sibTransId="{2959D50D-E6CA-43D0-8977-8BC43A0C2D08}"/>
    <dgm:cxn modelId="{AB08089C-980B-4D2F-B04F-5EB85A32C78D}" srcId="{D0E4E06E-184D-4E68-9B55-5E41A45CD3CF}" destId="{F5FCF439-9E3E-489D-A505-716C105DD412}" srcOrd="0" destOrd="0" parTransId="{25EF3E47-3F45-4706-88B7-789F17297232}" sibTransId="{00A9AB15-A0E9-4E39-8F81-B71CA3366767}"/>
    <dgm:cxn modelId="{B1D490F8-3190-4BD9-8393-4AF027F06F51}" type="presOf" srcId="{47B0FF88-2165-48DB-90BB-AD136EC868F4}" destId="{CEA3A7C2-6368-4A23-8437-19C23E085738}" srcOrd="0" destOrd="0" presId="urn:microsoft.com/office/officeart/2008/layout/VerticalCurvedList"/>
    <dgm:cxn modelId="{D186A3D6-3529-40BD-8497-04F97F5E0943}" type="presOf" srcId="{7F334FA9-4511-412F-AEE6-54921F37FA01}" destId="{105109CF-965D-4F9F-B536-32505CD1ECC9}" srcOrd="0" destOrd="0" presId="urn:microsoft.com/office/officeart/2008/layout/VerticalCurvedList"/>
    <dgm:cxn modelId="{D5997FB4-72AC-45F5-947D-B694260B4D38}" srcId="{D0E4E06E-184D-4E68-9B55-5E41A45CD3CF}" destId="{1AE5FBF9-4D52-44CC-BC95-1F1E6AFD242F}" srcOrd="3" destOrd="0" parTransId="{4A464F7E-8729-40C1-8EF0-D56CB514748A}" sibTransId="{C8550E3A-A24C-4578-A370-DFB6BEDCE54A}"/>
    <dgm:cxn modelId="{C7F5AA06-4004-4DC0-81D1-94723C07342F}" type="presOf" srcId="{00A9AB15-A0E9-4E39-8F81-B71CA3366767}" destId="{AEC2DD4C-24D2-41B4-BAB1-946DF67EBD00}" srcOrd="0" destOrd="0" presId="urn:microsoft.com/office/officeart/2008/layout/VerticalCurvedList"/>
    <dgm:cxn modelId="{E676E71F-0CAC-4309-9A95-A7E531D5AFB8}" srcId="{D0E4E06E-184D-4E68-9B55-5E41A45CD3CF}" destId="{7F334FA9-4511-412F-AEE6-54921F37FA01}" srcOrd="1" destOrd="0" parTransId="{D7EE0930-3347-45ED-907B-916FE5DE5104}" sibTransId="{570EE3FB-AFC5-4740-B1DA-72FF6BBA0FC5}"/>
    <dgm:cxn modelId="{BCD85F92-FBA2-452B-B5A7-2B105504A5FB}" srcId="{D0E4E06E-184D-4E68-9B55-5E41A45CD3CF}" destId="{D345922B-323A-4FD8-98E3-B89C5E11B740}" srcOrd="6" destOrd="0" parTransId="{664D42C1-FAF7-4625-8B1B-BAC6266901D5}" sibTransId="{A34B17AF-1A48-4FF0-A057-5AB9A6D7011B}"/>
    <dgm:cxn modelId="{BDF074BC-61F8-495D-8604-E1EB7ADD61F5}" srcId="{D0E4E06E-184D-4E68-9B55-5E41A45CD3CF}" destId="{052669AA-3DE1-45FD-88CC-8677249A597D}" srcOrd="2" destOrd="0" parTransId="{D6717D2A-ACA8-4578-ABC5-6307833D106B}" sibTransId="{A2450D52-2797-4EA4-A9E3-498FEC0898C7}"/>
    <dgm:cxn modelId="{122FD75F-7871-4A52-9F5A-EE6FC9421337}" srcId="{D0E4E06E-184D-4E68-9B55-5E41A45CD3CF}" destId="{BE85C01B-E372-4C7D-9E02-394B8B4F2E03}" srcOrd="8" destOrd="0" parTransId="{2786617E-DA8E-42EE-A93E-7C7D41D7873E}" sibTransId="{C1C8B049-3AEB-4D7D-94BA-DE3713E64A57}"/>
    <dgm:cxn modelId="{5A68873E-6FDB-48F5-9916-66DFD302FBA1}" type="presOf" srcId="{1AE5FBF9-4D52-44CC-BC95-1F1E6AFD242F}" destId="{E0A3621B-0A2A-47D6-87FB-F5E25C9FC7CD}" srcOrd="0" destOrd="0" presId="urn:microsoft.com/office/officeart/2008/layout/VerticalCurvedList"/>
    <dgm:cxn modelId="{13CB14C4-A1A8-402C-AEF4-B54D2C1D914E}" srcId="{D0E4E06E-184D-4E68-9B55-5E41A45CD3CF}" destId="{B666805E-2BD1-41C2-92B7-0A97C34B9F22}" srcOrd="7" destOrd="0" parTransId="{A6444944-B7FF-48C4-BFF7-8EB83298FC67}" sibTransId="{E21B1C2C-FC6E-4A5A-92A2-8CF0D89D1281}"/>
    <dgm:cxn modelId="{E1C43AE8-939D-4838-8004-9841B76743CB}" srcId="{D0E4E06E-184D-4E68-9B55-5E41A45CD3CF}" destId="{47B0FF88-2165-48DB-90BB-AD136EC868F4}" srcOrd="5" destOrd="0" parTransId="{689BE7AF-F3C1-4684-A745-CE92D27871AE}" sibTransId="{445D4EF7-EAC6-40AD-BDC4-37AC92130FE2}"/>
    <dgm:cxn modelId="{E3A0ADAA-33C2-4DF6-B7C5-486B7444D94A}" srcId="{D0E4E06E-184D-4E68-9B55-5E41A45CD3CF}" destId="{E0E656E4-0D86-4EC9-BC84-C5F8AF225153}" srcOrd="9" destOrd="0" parTransId="{3F73CBB9-1A85-4FAB-BE93-6980F5A8221D}" sibTransId="{A28F725F-925D-4768-908D-92C6D42D1AB0}"/>
    <dgm:cxn modelId="{B14E0084-5423-48D2-B8D5-AFB725C07817}" type="presOf" srcId="{052669AA-3DE1-45FD-88CC-8677249A597D}" destId="{BF2A468C-05B8-4D3E-89FC-AB9EEB178E3E}" srcOrd="0" destOrd="0" presId="urn:microsoft.com/office/officeart/2008/layout/VerticalCurvedList"/>
    <dgm:cxn modelId="{33385B05-8167-410E-826E-CD78E5ADDDE9}" type="presOf" srcId="{D0E4E06E-184D-4E68-9B55-5E41A45CD3CF}" destId="{A0576BF1-F0AE-4A6B-8A6A-5DC6B7DE8842}" srcOrd="0" destOrd="0" presId="urn:microsoft.com/office/officeart/2008/layout/VerticalCurvedList"/>
    <dgm:cxn modelId="{B405B5C7-1BAB-494D-B70F-980855F3BB7D}" type="presParOf" srcId="{A0576BF1-F0AE-4A6B-8A6A-5DC6B7DE8842}" destId="{1F4EAD65-E5C6-489A-B09E-C2580F785698}" srcOrd="0" destOrd="0" presId="urn:microsoft.com/office/officeart/2008/layout/VerticalCurvedList"/>
    <dgm:cxn modelId="{D2F85D42-7869-46A1-A5D3-EE41CC546D0A}" type="presParOf" srcId="{1F4EAD65-E5C6-489A-B09E-C2580F785698}" destId="{7704567E-4178-4CD8-91E0-CF83C863C199}" srcOrd="0" destOrd="0" presId="urn:microsoft.com/office/officeart/2008/layout/VerticalCurvedList"/>
    <dgm:cxn modelId="{C93ABC31-C8BF-4042-96D9-120B2679007C}" type="presParOf" srcId="{7704567E-4178-4CD8-91E0-CF83C863C199}" destId="{DEDCF8ED-0D86-4E64-908A-E7239640D070}" srcOrd="0" destOrd="0" presId="urn:microsoft.com/office/officeart/2008/layout/VerticalCurvedList"/>
    <dgm:cxn modelId="{038A2317-9373-497A-8220-399494B520F8}" type="presParOf" srcId="{7704567E-4178-4CD8-91E0-CF83C863C199}" destId="{AEC2DD4C-24D2-41B4-BAB1-946DF67EBD00}" srcOrd="1" destOrd="0" presId="urn:microsoft.com/office/officeart/2008/layout/VerticalCurvedList"/>
    <dgm:cxn modelId="{63D06BA6-D4A7-4462-A6A3-CE6238C66CCB}" type="presParOf" srcId="{7704567E-4178-4CD8-91E0-CF83C863C199}" destId="{99E291F2-1E2C-4192-98C7-AC12A4134FF6}" srcOrd="2" destOrd="0" presId="urn:microsoft.com/office/officeart/2008/layout/VerticalCurvedList"/>
    <dgm:cxn modelId="{430B3DCF-3B69-4DA7-9516-D0FB54614C08}" type="presParOf" srcId="{7704567E-4178-4CD8-91E0-CF83C863C199}" destId="{837BB207-C656-492F-ABC1-D56C103542FE}" srcOrd="3" destOrd="0" presId="urn:microsoft.com/office/officeart/2008/layout/VerticalCurvedList"/>
    <dgm:cxn modelId="{7C4052E7-3028-4A34-9D27-B0DA1E326BC8}" type="presParOf" srcId="{1F4EAD65-E5C6-489A-B09E-C2580F785698}" destId="{75FFA714-9195-479A-A57D-D9B745DAC856}" srcOrd="1" destOrd="0" presId="urn:microsoft.com/office/officeart/2008/layout/VerticalCurvedList"/>
    <dgm:cxn modelId="{3D45CEC4-D8CD-4DAE-AC56-4BF39A4A0F1E}" type="presParOf" srcId="{1F4EAD65-E5C6-489A-B09E-C2580F785698}" destId="{DDB6811E-249A-4C8A-A530-6380F56CF827}" srcOrd="2" destOrd="0" presId="urn:microsoft.com/office/officeart/2008/layout/VerticalCurvedList"/>
    <dgm:cxn modelId="{444EED34-0975-42AB-856B-FB4D1DB8C7B1}" type="presParOf" srcId="{DDB6811E-249A-4C8A-A530-6380F56CF827}" destId="{D4322DAC-E6E5-4E46-AC4C-9F8597CE8002}" srcOrd="0" destOrd="0" presId="urn:microsoft.com/office/officeart/2008/layout/VerticalCurvedList"/>
    <dgm:cxn modelId="{2E9825F6-2550-4803-8230-3530B24E19E8}" type="presParOf" srcId="{1F4EAD65-E5C6-489A-B09E-C2580F785698}" destId="{105109CF-965D-4F9F-B536-32505CD1ECC9}" srcOrd="3" destOrd="0" presId="urn:microsoft.com/office/officeart/2008/layout/VerticalCurvedList"/>
    <dgm:cxn modelId="{505C8061-12C1-4036-ADD0-2F8A85144B49}" type="presParOf" srcId="{1F4EAD65-E5C6-489A-B09E-C2580F785698}" destId="{03E50BEC-D7DD-4A26-B2C6-14EA916535C5}" srcOrd="4" destOrd="0" presId="urn:microsoft.com/office/officeart/2008/layout/VerticalCurvedList"/>
    <dgm:cxn modelId="{FA182F87-3EC3-4B45-A383-78AD5B318D2A}" type="presParOf" srcId="{03E50BEC-D7DD-4A26-B2C6-14EA916535C5}" destId="{14BADE6F-9145-462E-B936-0AB572ACC2B0}" srcOrd="0" destOrd="0" presId="urn:microsoft.com/office/officeart/2008/layout/VerticalCurvedList"/>
    <dgm:cxn modelId="{7B26E49E-5FA4-4821-A860-3D2F1D3628CC}" type="presParOf" srcId="{1F4EAD65-E5C6-489A-B09E-C2580F785698}" destId="{BF2A468C-05B8-4D3E-89FC-AB9EEB178E3E}" srcOrd="5" destOrd="0" presId="urn:microsoft.com/office/officeart/2008/layout/VerticalCurvedList"/>
    <dgm:cxn modelId="{B79A8565-F6FA-48EE-B641-FE7DFA67F435}" type="presParOf" srcId="{1F4EAD65-E5C6-489A-B09E-C2580F785698}" destId="{AD9DE37A-8A92-4C2C-941F-717614075934}" srcOrd="6" destOrd="0" presId="urn:microsoft.com/office/officeart/2008/layout/VerticalCurvedList"/>
    <dgm:cxn modelId="{0C019EB4-9EEB-4595-AF55-A291450A2A88}" type="presParOf" srcId="{AD9DE37A-8A92-4C2C-941F-717614075934}" destId="{067EC4A0-2FD7-410C-8C91-B5CE4267C73C}" srcOrd="0" destOrd="0" presId="urn:microsoft.com/office/officeart/2008/layout/VerticalCurvedList"/>
    <dgm:cxn modelId="{388D5056-5F60-4F3D-97FC-CB0851BD3A3B}" type="presParOf" srcId="{1F4EAD65-E5C6-489A-B09E-C2580F785698}" destId="{E0A3621B-0A2A-47D6-87FB-F5E25C9FC7CD}" srcOrd="7" destOrd="0" presId="urn:microsoft.com/office/officeart/2008/layout/VerticalCurvedList"/>
    <dgm:cxn modelId="{8C99B4F9-E9EC-4402-81A4-88721CF1870B}" type="presParOf" srcId="{1F4EAD65-E5C6-489A-B09E-C2580F785698}" destId="{C74C3B1D-82AC-4EBB-9D6B-F3FC9C482105}" srcOrd="8" destOrd="0" presId="urn:microsoft.com/office/officeart/2008/layout/VerticalCurvedList"/>
    <dgm:cxn modelId="{394A7CA2-2D1B-4E69-8241-1D707CDC3574}" type="presParOf" srcId="{C74C3B1D-82AC-4EBB-9D6B-F3FC9C482105}" destId="{0A85A320-A2AB-41E1-B790-B5441F365DF1}" srcOrd="0" destOrd="0" presId="urn:microsoft.com/office/officeart/2008/layout/VerticalCurvedList"/>
    <dgm:cxn modelId="{CE5EF711-BFE7-4135-9C09-9EE01BB21604}" type="presParOf" srcId="{1F4EAD65-E5C6-489A-B09E-C2580F785698}" destId="{4870D924-A5E0-4380-A8B9-CDD7B1C666FE}" srcOrd="9" destOrd="0" presId="urn:microsoft.com/office/officeart/2008/layout/VerticalCurvedList"/>
    <dgm:cxn modelId="{36F44181-0E88-410C-9385-EB19D24128A8}" type="presParOf" srcId="{1F4EAD65-E5C6-489A-B09E-C2580F785698}" destId="{A679DDCE-02F6-46BA-9296-FA56ADB47F7E}" srcOrd="10" destOrd="0" presId="urn:microsoft.com/office/officeart/2008/layout/VerticalCurvedList"/>
    <dgm:cxn modelId="{5C83FB49-25B7-453F-B0A3-7FA684BE55DB}" type="presParOf" srcId="{A679DDCE-02F6-46BA-9296-FA56ADB47F7E}" destId="{B8BDDB1A-9812-4113-A966-6420E3673BBD}" srcOrd="0" destOrd="0" presId="urn:microsoft.com/office/officeart/2008/layout/VerticalCurvedList"/>
    <dgm:cxn modelId="{05918C99-171A-4C26-9062-1B7C3EBE6643}" type="presParOf" srcId="{1F4EAD65-E5C6-489A-B09E-C2580F785698}" destId="{CEA3A7C2-6368-4A23-8437-19C23E085738}" srcOrd="11" destOrd="0" presId="urn:microsoft.com/office/officeart/2008/layout/VerticalCurvedList"/>
    <dgm:cxn modelId="{88CA9232-B134-47F2-A836-DE818B097F7A}" type="presParOf" srcId="{1F4EAD65-E5C6-489A-B09E-C2580F785698}" destId="{946DCF34-0392-4961-A96F-FE7DADBA4FB8}" srcOrd="12" destOrd="0" presId="urn:microsoft.com/office/officeart/2008/layout/VerticalCurvedList"/>
    <dgm:cxn modelId="{56CBC39A-B7F9-4A72-A499-A9538FC14017}" type="presParOf" srcId="{946DCF34-0392-4961-A96F-FE7DADBA4FB8}" destId="{B785DD0F-FFC6-4384-93B5-CA0ADFC4DC19}" srcOrd="0" destOrd="0" presId="urn:microsoft.com/office/officeart/2008/layout/VerticalCurvedList"/>
    <dgm:cxn modelId="{2A549CCB-6AE6-4498-BA21-0DEABC99B695}" type="presParOf" srcId="{1F4EAD65-E5C6-489A-B09E-C2580F785698}" destId="{0B9D4F33-0C97-4182-909F-0A08B1F8E929}" srcOrd="13" destOrd="0" presId="urn:microsoft.com/office/officeart/2008/layout/VerticalCurvedList"/>
    <dgm:cxn modelId="{71E4F51B-B719-4C0D-B138-14E0DB68271F}" type="presParOf" srcId="{1F4EAD65-E5C6-489A-B09E-C2580F785698}" destId="{5579F560-3F49-4785-B199-0559E7AD62C0}" srcOrd="14" destOrd="0" presId="urn:microsoft.com/office/officeart/2008/layout/VerticalCurvedList"/>
    <dgm:cxn modelId="{148CFB6F-41A7-4BE7-81FA-15664A9957A2}" type="presParOf" srcId="{5579F560-3F49-4785-B199-0559E7AD62C0}" destId="{DFBB16C7-A7E9-456B-A595-B28A075A700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2DD4C-24D2-41B4-BAB1-946DF67EBD00}">
      <dsp:nvSpPr>
        <dsp:cNvPr id="0" name=""/>
        <dsp:cNvSpPr/>
      </dsp:nvSpPr>
      <dsp:spPr>
        <a:xfrm>
          <a:off x="-6264927" y="-959073"/>
          <a:ext cx="7462763" cy="746276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FA714-9195-479A-A57D-D9B745DAC856}">
      <dsp:nvSpPr>
        <dsp:cNvPr id="0" name=""/>
        <dsp:cNvSpPr/>
      </dsp:nvSpPr>
      <dsp:spPr>
        <a:xfrm>
          <a:off x="432056" y="252058"/>
          <a:ext cx="888387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Уменьшатся налоговые споры</a:t>
          </a:r>
          <a:endParaRPr lang="ru-RU" sz="2300" kern="1200" dirty="0"/>
        </a:p>
      </dsp:txBody>
      <dsp:txXfrm>
        <a:off x="432056" y="252058"/>
        <a:ext cx="8883870" cy="503894"/>
      </dsp:txXfrm>
    </dsp:sp>
    <dsp:sp modelId="{D4322DAC-E6E5-4E46-AC4C-9F8597CE8002}">
      <dsp:nvSpPr>
        <dsp:cNvPr id="0" name=""/>
        <dsp:cNvSpPr/>
      </dsp:nvSpPr>
      <dsp:spPr>
        <a:xfrm>
          <a:off x="74020" y="189071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5109CF-965D-4F9F-B536-32505CD1ECC9}">
      <dsp:nvSpPr>
        <dsp:cNvPr id="0" name=""/>
        <dsp:cNvSpPr/>
      </dsp:nvSpPr>
      <dsp:spPr>
        <a:xfrm>
          <a:off x="845276" y="1008343"/>
          <a:ext cx="851375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Снизится число проверок</a:t>
          </a:r>
          <a:endParaRPr lang="ru-RU" sz="2300" kern="1200" dirty="0"/>
        </a:p>
      </dsp:txBody>
      <dsp:txXfrm>
        <a:off x="845276" y="1008343"/>
        <a:ext cx="8513750" cy="503894"/>
      </dsp:txXfrm>
    </dsp:sp>
    <dsp:sp modelId="{14BADE6F-9145-462E-B936-0AB572ACC2B0}">
      <dsp:nvSpPr>
        <dsp:cNvPr id="0" name=""/>
        <dsp:cNvSpPr/>
      </dsp:nvSpPr>
      <dsp:spPr>
        <a:xfrm>
          <a:off x="530342" y="945357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A468C-05B8-4D3E-89FC-AB9EEB178E3E}">
      <dsp:nvSpPr>
        <dsp:cNvPr id="0" name=""/>
        <dsp:cNvSpPr/>
      </dsp:nvSpPr>
      <dsp:spPr>
        <a:xfrm>
          <a:off x="1095338" y="1764075"/>
          <a:ext cx="8263688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Администрирование упростится</a:t>
          </a:r>
          <a:endParaRPr lang="ru-RU" sz="2300" kern="1200" dirty="0"/>
        </a:p>
      </dsp:txBody>
      <dsp:txXfrm>
        <a:off x="1095338" y="1764075"/>
        <a:ext cx="8263688" cy="503894"/>
      </dsp:txXfrm>
    </dsp:sp>
    <dsp:sp modelId="{067EC4A0-2FD7-410C-8C91-B5CE4267C73C}">
      <dsp:nvSpPr>
        <dsp:cNvPr id="0" name=""/>
        <dsp:cNvSpPr/>
      </dsp:nvSpPr>
      <dsp:spPr>
        <a:xfrm>
          <a:off x="780404" y="1701088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3621B-0A2A-47D6-87FB-F5E25C9FC7CD}">
      <dsp:nvSpPr>
        <dsp:cNvPr id="0" name=""/>
        <dsp:cNvSpPr/>
      </dsp:nvSpPr>
      <dsp:spPr>
        <a:xfrm>
          <a:off x="1175181" y="2520360"/>
          <a:ext cx="8183846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Переработка сырья получит стимулы</a:t>
          </a:r>
          <a:endParaRPr lang="ru-RU" sz="2300" kern="1200" dirty="0"/>
        </a:p>
      </dsp:txBody>
      <dsp:txXfrm>
        <a:off x="1175181" y="2520360"/>
        <a:ext cx="8183846" cy="503894"/>
      </dsp:txXfrm>
    </dsp:sp>
    <dsp:sp modelId="{0A85A320-A2AB-41E1-B790-B5441F365DF1}">
      <dsp:nvSpPr>
        <dsp:cNvPr id="0" name=""/>
        <dsp:cNvSpPr/>
      </dsp:nvSpPr>
      <dsp:spPr>
        <a:xfrm>
          <a:off x="860247" y="2457373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70D924-A5E0-4380-A8B9-CDD7B1C666FE}">
      <dsp:nvSpPr>
        <dsp:cNvPr id="0" name=""/>
        <dsp:cNvSpPr/>
      </dsp:nvSpPr>
      <dsp:spPr>
        <a:xfrm>
          <a:off x="1095338" y="3276646"/>
          <a:ext cx="8263688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Поддержка кредитования</a:t>
          </a:r>
          <a:endParaRPr lang="ru-RU" sz="2300" kern="1200" dirty="0">
            <a:latin typeface="Arial Black" pitchFamily="34" charset="0"/>
          </a:endParaRPr>
        </a:p>
      </dsp:txBody>
      <dsp:txXfrm>
        <a:off x="1095338" y="3276646"/>
        <a:ext cx="8263688" cy="503894"/>
      </dsp:txXfrm>
    </dsp:sp>
    <dsp:sp modelId="{B8BDDB1A-9812-4113-A966-6420E3673BBD}">
      <dsp:nvSpPr>
        <dsp:cNvPr id="0" name=""/>
        <dsp:cNvSpPr/>
      </dsp:nvSpPr>
      <dsp:spPr>
        <a:xfrm>
          <a:off x="780404" y="3213659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3A7C2-6368-4A23-8437-19C23E085738}">
      <dsp:nvSpPr>
        <dsp:cNvPr id="0" name=""/>
        <dsp:cNvSpPr/>
      </dsp:nvSpPr>
      <dsp:spPr>
        <a:xfrm>
          <a:off x="845276" y="4032377"/>
          <a:ext cx="8513750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Удобные режимы для АПК и МСБ</a:t>
          </a:r>
          <a:endParaRPr lang="ru-RU" sz="2300" kern="1200" dirty="0">
            <a:latin typeface="Arial Black" pitchFamily="34" charset="0"/>
          </a:endParaRPr>
        </a:p>
      </dsp:txBody>
      <dsp:txXfrm>
        <a:off x="845276" y="4032377"/>
        <a:ext cx="8513750" cy="503894"/>
      </dsp:txXfrm>
    </dsp:sp>
    <dsp:sp modelId="{B785DD0F-FFC6-4384-93B5-CA0ADFC4DC19}">
      <dsp:nvSpPr>
        <dsp:cNvPr id="0" name=""/>
        <dsp:cNvSpPr/>
      </dsp:nvSpPr>
      <dsp:spPr>
        <a:xfrm>
          <a:off x="530342" y="3969390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D4F33-0C97-4182-909F-0A08B1F8E929}">
      <dsp:nvSpPr>
        <dsp:cNvPr id="0" name=""/>
        <dsp:cNvSpPr/>
      </dsp:nvSpPr>
      <dsp:spPr>
        <a:xfrm>
          <a:off x="388954" y="4788663"/>
          <a:ext cx="8970072" cy="503894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99966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itchFamily="34" charset="0"/>
            </a:rPr>
            <a:t>Предсказуемость налоговых изменений</a:t>
          </a:r>
          <a:endParaRPr lang="ru-RU" sz="2300" kern="1200" dirty="0"/>
        </a:p>
      </dsp:txBody>
      <dsp:txXfrm>
        <a:off x="388954" y="4788663"/>
        <a:ext cx="8970072" cy="503894"/>
      </dsp:txXfrm>
    </dsp:sp>
    <dsp:sp modelId="{DFBB16C7-A7E9-456B-A595-B28A075A7008}">
      <dsp:nvSpPr>
        <dsp:cNvPr id="0" name=""/>
        <dsp:cNvSpPr/>
      </dsp:nvSpPr>
      <dsp:spPr>
        <a:xfrm>
          <a:off x="74020" y="4725676"/>
          <a:ext cx="629868" cy="62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924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4887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4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2788" y="746125"/>
            <a:ext cx="5372100" cy="372110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2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E67EB5-DF7E-42EF-ACAB-8A1D44FAA028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09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8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85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0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0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5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3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4084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24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1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8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5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3600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ПРОЕКТ НОВОГО НАЛОГОВОГО КОДЕКСА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noFill/>
        </p:spPr>
        <p:txBody>
          <a:bodyPr anchor="ctr"/>
          <a:lstStyle/>
          <a:p>
            <a:pPr algn="ctr"/>
            <a:r>
              <a:rPr lang="en-US"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20</a:t>
            </a:r>
            <a:r>
              <a:rPr sz="1600" b="1" dirty="0" smtClean="0">
                <a:solidFill>
                  <a:srgbClr val="003366"/>
                </a:solidFill>
                <a:latin typeface="Arial" charset="0"/>
                <a:cs typeface="Arial" charset="0"/>
              </a:rPr>
              <a:t>17 год</a:t>
            </a:r>
            <a:endParaRPr lang="en-US" sz="1600" b="1" dirty="0" smtClean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3997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Министерство </a:t>
            </a:r>
            <a:r>
              <a:rPr lang="ru-RU" sz="20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национальной экономики Республики </a:t>
            </a:r>
            <a:r>
              <a:rPr lang="ru-RU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Казахстан</a:t>
            </a:r>
            <a:endParaRPr lang="en-US" sz="20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084" y="2433668"/>
            <a:ext cx="162157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РЕАЛЬНЫЙ </a:t>
            </a:r>
            <a:r>
              <a:rPr lang="ru-RU" sz="1800" dirty="0" smtClean="0"/>
              <a:t>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17" idx="0"/>
          </p:cNvCxnSpPr>
          <p:nvPr/>
        </p:nvCxnSpPr>
        <p:spPr>
          <a:xfrm>
            <a:off x="707697" y="2334605"/>
            <a:ext cx="400" cy="317999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8" name="Овал 7"/>
          <p:cNvSpPr/>
          <p:nvPr/>
        </p:nvSpPr>
        <p:spPr>
          <a:xfrm>
            <a:off x="424668" y="190659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33212" y="4573442"/>
            <a:ext cx="566057" cy="43204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90725" y="2120602"/>
            <a:ext cx="374382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26" idx="1"/>
          </p:cNvCxnSpPr>
          <p:nvPr/>
        </p:nvCxnSpPr>
        <p:spPr>
          <a:xfrm>
            <a:off x="999269" y="4789466"/>
            <a:ext cx="36583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65107" y="938236"/>
            <a:ext cx="7928852" cy="321084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НДС-льготы по свободному складу </a:t>
            </a:r>
            <a:r>
              <a:rPr lang="ru-RU" sz="2000" b="1" dirty="0" smtClean="0">
                <a:solidFill>
                  <a:schemeClr val="tx1"/>
                </a:solidFill>
              </a:rPr>
              <a:t>на специальные инвестиционные контракты (СИК)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от НДС: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</a:rPr>
              <a:t>импорта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  <a:r>
              <a:rPr lang="ru-RU" sz="2000" dirty="0"/>
              <a:t>сырья и/или материалов, а также сырья и (или) материалов в составе товара, произведенного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/>
              <a:t>товаров</a:t>
            </a:r>
            <a:r>
              <a:rPr lang="ru-RU" sz="2000" dirty="0"/>
              <a:t>, произведенных в рамках </a:t>
            </a:r>
            <a:r>
              <a:rPr lang="ru-RU" sz="2000" b="1" dirty="0"/>
              <a:t>специального инвестиционного </a:t>
            </a:r>
            <a:r>
              <a:rPr lang="ru-RU" sz="2000" b="1" dirty="0" smtClean="0"/>
              <a:t>контракта</a:t>
            </a:r>
            <a:r>
              <a:rPr lang="ru-RU" sz="2000" dirty="0" smtClean="0"/>
              <a:t>;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/>
              <a:t>передачи </a:t>
            </a:r>
            <a:r>
              <a:rPr lang="ru-RU" sz="2000" dirty="0"/>
              <a:t>имущества в </a:t>
            </a:r>
            <a:r>
              <a:rPr lang="ru-RU" sz="2000" b="1" dirty="0"/>
              <a:t>финансовый </a:t>
            </a:r>
            <a:r>
              <a:rPr lang="ru-RU" sz="2000" b="1" dirty="0" smtClean="0"/>
              <a:t>лизинг</a:t>
            </a:r>
            <a:r>
              <a:rPr lang="ru-RU" sz="2000" dirty="0" smtClean="0"/>
              <a:t>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65107" y="4429426"/>
            <a:ext cx="7926016" cy="7200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dirty="0" smtClean="0"/>
              <a:t>Освобождение </a:t>
            </a:r>
            <a:r>
              <a:rPr lang="kk-KZ" sz="2000" dirty="0"/>
              <a:t>от </a:t>
            </a:r>
            <a:r>
              <a:rPr lang="kk-KZ" sz="2000" dirty="0" smtClean="0"/>
              <a:t>НДС импорта товаров </a:t>
            </a:r>
            <a:r>
              <a:rPr lang="kk-KZ" sz="2000" dirty="0"/>
              <a:t>в составе готовой продукции, произведенной на территории свободного </a:t>
            </a:r>
            <a:r>
              <a:rPr lang="kk-KZ" sz="2000" dirty="0" smtClean="0"/>
              <a:t>склада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25068" y="5514600"/>
            <a:ext cx="566057" cy="43204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cxnSp>
        <p:nvCxnSpPr>
          <p:cNvPr id="18" name="Прямая соединительная линия 17"/>
          <p:cNvCxnSpPr>
            <a:stCxn id="17" idx="6"/>
            <a:endCxn id="19" idx="1"/>
          </p:cNvCxnSpPr>
          <p:nvPr/>
        </p:nvCxnSpPr>
        <p:spPr>
          <a:xfrm>
            <a:off x="991125" y="5730624"/>
            <a:ext cx="391418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82543" y="5301207"/>
            <a:ext cx="7926016" cy="85883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dirty="0" smtClean="0"/>
              <a:t>Освобождение </a:t>
            </a:r>
            <a:r>
              <a:rPr lang="kk-KZ" sz="2000" dirty="0"/>
              <a:t>от НДС импорта необработанных драгоценных металлов (лом, отходы, сырьевые товары)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РЕАЛЬНЫЙ СЕКТОР (ИНВЕСТИЦИОННЫЕ КОНТРАКТЫ)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>
            <a:off x="642092" y="1838965"/>
            <a:ext cx="0" cy="267022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03638" y="2505714"/>
            <a:ext cx="8401890" cy="6853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Распространение инвестиционных преференций на действующие предприятия при реализации новых проектов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410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33630" y="355699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59063" y="263436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4429797"/>
            <a:ext cx="8376458" cy="8823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Исключение</a:t>
            </a:r>
            <a:r>
              <a:rPr lang="ru-RU" sz="2000" dirty="0">
                <a:solidFill>
                  <a:schemeClr val="tx1"/>
                </a:solidFill>
              </a:rPr>
              <a:t> требований по соотношению доходов</a:t>
            </a:r>
            <a:r>
              <a:rPr lang="ru-RU" sz="2000" b="1" dirty="0">
                <a:solidFill>
                  <a:schemeClr val="tx1"/>
                </a:solidFill>
              </a:rPr>
              <a:t> 90/10 </a:t>
            </a:r>
            <a:r>
              <a:rPr lang="ru-RU" sz="2000" dirty="0">
                <a:solidFill>
                  <a:schemeClr val="tx1"/>
                </a:solidFill>
              </a:rPr>
              <a:t>(введение </a:t>
            </a:r>
            <a:r>
              <a:rPr lang="ru-RU" sz="2000" b="1" dirty="0">
                <a:solidFill>
                  <a:schemeClr val="tx1"/>
                </a:solidFill>
              </a:rPr>
              <a:t>раздельного учета  </a:t>
            </a:r>
            <a:r>
              <a:rPr lang="ru-RU" sz="2000" dirty="0">
                <a:solidFill>
                  <a:schemeClr val="tx1"/>
                </a:solidFill>
              </a:rPr>
              <a:t>доходов и расходов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3" y="4509190"/>
            <a:ext cx="566057" cy="48766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5120" y="161554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</p:cNvCxnSpPr>
          <p:nvPr/>
        </p:nvCxnSpPr>
        <p:spPr>
          <a:xfrm flipV="1">
            <a:off x="925120" y="2846134"/>
            <a:ext cx="378518" cy="22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25120" y="478969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5120" y="3819032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03638" y="1100345"/>
            <a:ext cx="8401890" cy="123939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Предоставление </a:t>
            </a:r>
            <a:r>
              <a:rPr lang="ru-RU" sz="2000" b="1" dirty="0">
                <a:solidFill>
                  <a:schemeClr val="tx1"/>
                </a:solidFill>
              </a:rPr>
              <a:t>льгот по КПН </a:t>
            </a:r>
            <a:r>
              <a:rPr lang="ru-RU" sz="2000" b="1" u="sng" dirty="0">
                <a:solidFill>
                  <a:schemeClr val="tx1"/>
                </a:solidFill>
              </a:rPr>
              <a:t>действующим</a:t>
            </a:r>
            <a:r>
              <a:rPr lang="ru-RU" sz="2000" dirty="0">
                <a:solidFill>
                  <a:schemeClr val="tx1"/>
                </a:solidFill>
              </a:rPr>
              <a:t> предприятиям, реализующим проекты по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>
                <a:solidFill>
                  <a:schemeClr val="tx1"/>
                </a:solidFill>
              </a:rPr>
              <a:t>, на срок не более </a:t>
            </a:r>
            <a:r>
              <a:rPr lang="ru-RU" sz="2000" b="1" dirty="0">
                <a:solidFill>
                  <a:schemeClr val="tx1"/>
                </a:solidFill>
              </a:rPr>
              <a:t>3 лет </a:t>
            </a:r>
            <a:r>
              <a:rPr lang="ru-RU" sz="2000" dirty="0" smtClean="0">
                <a:solidFill>
                  <a:schemeClr val="tx1"/>
                </a:solidFill>
              </a:rPr>
              <a:t>после завершения </a:t>
            </a:r>
            <a:r>
              <a:rPr lang="ru-RU" sz="2000" b="1" dirty="0">
                <a:solidFill>
                  <a:schemeClr val="tx1"/>
                </a:solidFill>
              </a:rPr>
              <a:t>модернизации</a:t>
            </a:r>
            <a:r>
              <a:rPr lang="ru-RU" sz="2000" dirty="0">
                <a:solidFill>
                  <a:schemeClr val="tx1"/>
                </a:solidFill>
              </a:rPr>
              <a:t> и </a:t>
            </a:r>
            <a:r>
              <a:rPr lang="ru-RU" sz="2000" b="1" dirty="0">
                <a:solidFill>
                  <a:schemeClr val="tx1"/>
                </a:solidFill>
              </a:rPr>
              <a:t>реконструкции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если инвестиции </a:t>
            </a:r>
            <a:r>
              <a:rPr lang="ru-RU" sz="2000" b="1" dirty="0" smtClean="0">
                <a:solidFill>
                  <a:schemeClr val="tx1"/>
                </a:solidFill>
              </a:rPr>
              <a:t>не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менее 5 млн. </a:t>
            </a:r>
            <a:r>
              <a:rPr lang="ru-RU" sz="2000" b="1" dirty="0" smtClean="0">
                <a:solidFill>
                  <a:schemeClr val="tx1"/>
                </a:solidFill>
              </a:rPr>
              <a:t>МРП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13" idx="0"/>
            <a:endCxn id="13" idx="0"/>
          </p:cNvCxnSpPr>
          <p:nvPr/>
        </p:nvCxnSpPr>
        <p:spPr>
          <a:xfrm>
            <a:off x="642092" y="4509190"/>
            <a:ext cx="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29070" y="3397071"/>
            <a:ext cx="8376458" cy="8577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Раннее </a:t>
            </a:r>
            <a:r>
              <a:rPr lang="ru-RU" sz="2000" dirty="0">
                <a:solidFill>
                  <a:schemeClr val="tx1"/>
                </a:solidFill>
              </a:rPr>
              <a:t>предоставление преференций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ru-RU" sz="2000" dirty="0">
                <a:solidFill>
                  <a:schemeClr val="tx1"/>
                </a:solidFill>
              </a:rPr>
              <a:t>С </a:t>
            </a:r>
            <a:r>
              <a:rPr lang="ru-RU" sz="2000" b="1" dirty="0">
                <a:solidFill>
                  <a:schemeClr val="tx1"/>
                </a:solidFill>
              </a:rPr>
              <a:t>даты регистрации</a:t>
            </a:r>
            <a:r>
              <a:rPr lang="ru-RU" sz="2000" dirty="0">
                <a:solidFill>
                  <a:schemeClr val="tx1"/>
                </a:solidFill>
              </a:rPr>
              <a:t>, а не с даты начала осуществления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7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НАЛОГООБЛОЖЕНИЕ СЭЗ</a:t>
            </a:r>
            <a:endParaRPr lang="ru-RU" dirty="0"/>
          </a:p>
        </p:txBody>
      </p:sp>
      <p:pic>
        <p:nvPicPr>
          <p:cNvPr id="2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5229200"/>
            <a:ext cx="1630669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46449" y="3803558"/>
            <a:ext cx="1944217" cy="242060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Для СЭЗ «ПИТ»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6450" y="1082637"/>
            <a:ext cx="1944216" cy="207007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Для всех </a:t>
            </a:r>
            <a:r>
              <a:rPr lang="ru-RU" sz="2000" b="1" dirty="0" smtClean="0">
                <a:solidFill>
                  <a:schemeClr val="tx1"/>
                </a:solidFill>
              </a:rPr>
              <a:t>СЭЗ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14115" y="4725144"/>
            <a:ext cx="6733850" cy="149901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Замена </a:t>
            </a:r>
            <a:r>
              <a:rPr lang="ru-RU" sz="2000" dirty="0">
                <a:solidFill>
                  <a:schemeClr val="tx1"/>
                </a:solidFill>
              </a:rPr>
              <a:t>условия для применения льготы по социальному налогу «-расходы на оплату труда не менее 50% СГД» </a:t>
            </a: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>
                <a:solidFill>
                  <a:schemeClr val="tx1"/>
                </a:solidFill>
              </a:rPr>
              <a:t>условие «- соотношение ФОТ к общей сумме расходов как 70/100»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14115" y="3803558"/>
            <a:ext cx="6733850" cy="763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Продление режима экстерриториальности на срок до 2028 года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33768" y="2471816"/>
            <a:ext cx="6792501" cy="6782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latin typeface="+mj-lt"/>
              </a:rPr>
              <a:t>Предоставление </a:t>
            </a:r>
            <a:r>
              <a:rPr lang="ru-RU" sz="2000" dirty="0" smtClean="0">
                <a:latin typeface="+mj-lt"/>
              </a:rPr>
              <a:t>льгот </a:t>
            </a:r>
            <a:r>
              <a:rPr lang="ru-RU" sz="2000" b="1" dirty="0" smtClean="0">
                <a:latin typeface="+mj-lt"/>
              </a:rPr>
              <a:t>с </a:t>
            </a:r>
            <a:r>
              <a:rPr lang="ru-RU" sz="2000" b="1" dirty="0">
                <a:latin typeface="+mj-lt"/>
              </a:rPr>
              <a:t>момента регистрации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432720" y="1082637"/>
            <a:ext cx="6815245" cy="116240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Замена условия </a:t>
            </a:r>
            <a:r>
              <a:rPr lang="kk-KZ" sz="2000" dirty="0">
                <a:solidFill>
                  <a:schemeClr val="tx1"/>
                </a:solidFill>
              </a:rPr>
              <a:t>по соотношению доходов «90/10» </a:t>
            </a:r>
            <a:r>
              <a:rPr lang="ru-RU" sz="2000" dirty="0">
                <a:solidFill>
                  <a:schemeClr val="tx1"/>
                </a:solidFill>
              </a:rPr>
              <a:t>на ведение раздельного учета доходов и расходов от </a:t>
            </a:r>
            <a:r>
              <a:rPr lang="ru-RU" sz="2000" dirty="0" err="1">
                <a:solidFill>
                  <a:schemeClr val="tx1"/>
                </a:solidFill>
              </a:rPr>
              <a:t>льготируемой</a:t>
            </a:r>
            <a:r>
              <a:rPr lang="ru-RU" sz="2000" dirty="0">
                <a:solidFill>
                  <a:schemeClr val="tx1"/>
                </a:solidFill>
              </a:rPr>
              <a:t> и другой деятельности.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44489" y="3501008"/>
            <a:ext cx="9142273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499" y="2946005"/>
            <a:ext cx="1665003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338438"/>
            <a:ext cx="9073008" cy="403707"/>
          </a:xfrm>
        </p:spPr>
        <p:txBody>
          <a:bodyPr/>
          <a:lstStyle/>
          <a:p>
            <a:r>
              <a:rPr lang="ru-RU" sz="1800" dirty="0" smtClean="0">
                <a:latin typeface="+mj-lt"/>
                <a:cs typeface="+mj-cs"/>
              </a:rPr>
              <a:t>ЛЬГОТЫ</a:t>
            </a:r>
            <a:endParaRPr lang="ru-RU" sz="1600" dirty="0">
              <a:solidFill>
                <a:srgbClr val="0066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7167" y="2449579"/>
            <a:ext cx="1944217" cy="3179638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Отмена неэффективных льгот по НДС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7167" y="1052736"/>
            <a:ext cx="1944217" cy="11558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Модернизация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04834" y="2921516"/>
            <a:ext cx="6984774" cy="35566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Лотерейные билеты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92706" y="3800445"/>
            <a:ext cx="6984773" cy="35667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Знаки почтовой оплаты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92706" y="4250381"/>
            <a:ext cx="6984773" cy="31840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Реализация золота и платины (для заводов)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92706" y="3375702"/>
            <a:ext cx="6984774" cy="32657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Услуги нотариусов и адвокатов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4834" y="2449579"/>
            <a:ext cx="6984774" cy="35913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Нормы, противоречащие ВТО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504834" y="5358464"/>
            <a:ext cx="6972646" cy="2707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дорожки, картинг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497407" y="4710392"/>
            <a:ext cx="6984773" cy="54589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Игровые автоматы без выигрышей, персональных компьютеров, бильярд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479260" y="1672045"/>
            <a:ext cx="6998219" cy="53652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Стимулирование активности малого бизнеса: снижение ставки лицензионного сбора в зависимости от категории городов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2479260" y="1052736"/>
            <a:ext cx="6998220" cy="53565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 smtClean="0">
                <a:solidFill>
                  <a:schemeClr val="tx1"/>
                </a:solidFill>
              </a:rPr>
              <a:t>Отмена сбора с аукционов и платы за пользование судоходными водными путями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85935" y="2302906"/>
            <a:ext cx="9091544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СОЦИАЛЬНАЯ СФЕРА</a:t>
            </a:r>
            <a:endParaRPr lang="ru-RU" sz="18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1" idx="0"/>
          </p:cNvCxnSpPr>
          <p:nvPr/>
        </p:nvCxnSpPr>
        <p:spPr>
          <a:xfrm flipH="1">
            <a:off x="642090" y="1838965"/>
            <a:ext cx="2" cy="353937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03638" y="2163060"/>
            <a:ext cx="8113858" cy="6853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Льготы для родителей </a:t>
            </a:r>
            <a:r>
              <a:rPr lang="ru-RU" sz="2000" b="1" dirty="0" smtClean="0">
                <a:solidFill>
                  <a:schemeClr val="tx1"/>
                </a:solidFill>
              </a:rPr>
              <a:t>инвалида с детства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9063" y="141095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30403" y="326928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46347" y="229171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29070" y="4087143"/>
            <a:ext cx="8088426" cy="72739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Исключение государственной пошлины </a:t>
            </a:r>
            <a:r>
              <a:rPr lang="ru-RU" sz="2000" b="1" dirty="0" smtClean="0">
                <a:solidFill>
                  <a:schemeClr val="tx1"/>
                </a:solidFill>
              </a:rPr>
              <a:t>за регистрацию места жительства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59060" y="4265357"/>
            <a:ext cx="566057" cy="48766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25120" y="161554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925120" y="2511111"/>
            <a:ext cx="378518" cy="223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12404" y="4509189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2404" y="3483291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03638" y="1216718"/>
            <a:ext cx="8113858" cy="77212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Снижение ставки социального налога </a:t>
            </a:r>
            <a:r>
              <a:rPr lang="ru-RU" sz="2000" b="1" dirty="0" smtClean="0">
                <a:solidFill>
                  <a:schemeClr val="tx1"/>
                </a:solidFill>
              </a:rPr>
              <a:t>с 11% до 9,5%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>
            <a:stCxn id="13" idx="0"/>
            <a:endCxn id="13" idx="0"/>
          </p:cNvCxnSpPr>
          <p:nvPr/>
        </p:nvCxnSpPr>
        <p:spPr>
          <a:xfrm>
            <a:off x="642089" y="4265357"/>
            <a:ext cx="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1329070" y="3054417"/>
            <a:ext cx="8088426" cy="85775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Освобождение от НДС услуг </a:t>
            </a:r>
            <a:r>
              <a:rPr lang="ru-RU" sz="2000" b="1" dirty="0" smtClean="0">
                <a:solidFill>
                  <a:schemeClr val="tx1"/>
                </a:solidFill>
              </a:rPr>
              <a:t>спортивных организаций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29070" y="5180998"/>
            <a:ext cx="8088426" cy="8823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Прекращение исчисления налога на транспорт </a:t>
            </a:r>
            <a:r>
              <a:rPr lang="ru-RU" sz="2000" b="1" dirty="0" smtClean="0">
                <a:solidFill>
                  <a:schemeClr val="tx1"/>
                </a:solidFill>
              </a:rPr>
              <a:t>при угоне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59061" y="5378342"/>
            <a:ext cx="566057" cy="48766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22" name="Прямая соединительная линия 21"/>
          <p:cNvCxnSpPr>
            <a:stCxn id="21" idx="6"/>
            <a:endCxn id="19" idx="1"/>
          </p:cNvCxnSpPr>
          <p:nvPr/>
        </p:nvCxnSpPr>
        <p:spPr>
          <a:xfrm>
            <a:off x="925118" y="5622175"/>
            <a:ext cx="40395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257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651" y="2984097"/>
            <a:ext cx="1660494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АДМИНИСТРИРОВАНИЕ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34901" y="1065639"/>
            <a:ext cx="7589994" cy="40403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Совершенствование налогового администрирования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>
            <a:off x="439479" y="1257215"/>
            <a:ext cx="5954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8624895" y="1254831"/>
            <a:ext cx="64858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9478" y="1257215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9273480" y="1254831"/>
            <a:ext cx="0" cy="492287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9478" y="6180089"/>
            <a:ext cx="59542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8624894" y="6152240"/>
            <a:ext cx="64858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030076" y="1628799"/>
            <a:ext cx="7919111" cy="135529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</a:rPr>
              <a:t>Трехвекторное</a:t>
            </a:r>
            <a:r>
              <a:rPr lang="ru-RU" sz="2000" b="1" dirty="0">
                <a:solidFill>
                  <a:schemeClr val="tx1"/>
                </a:solidFill>
              </a:rPr>
              <a:t> администрирование</a:t>
            </a:r>
            <a:r>
              <a:rPr lang="ru-RU" sz="2000" dirty="0">
                <a:solidFill>
                  <a:schemeClr val="tx1"/>
                </a:solidFill>
              </a:rPr>
              <a:t>: </a:t>
            </a:r>
            <a:r>
              <a:rPr lang="ru-RU" sz="2000" i="1" dirty="0">
                <a:solidFill>
                  <a:schemeClr val="tx1"/>
                </a:solidFill>
              </a:rPr>
              <a:t>красная зона – контроль, желтая зона – оказание помощи, зеленая зона – отсутствие контроля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r>
              <a:rPr lang="ru-RU" sz="2000" b="1" dirty="0">
                <a:solidFill>
                  <a:schemeClr val="tx1"/>
                </a:solidFill>
              </a:rPr>
              <a:t>Стимулирование попадания в зеленую зону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030076" y="3974158"/>
            <a:ext cx="7913673" cy="75098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Введение </a:t>
            </a:r>
            <a:r>
              <a:rPr lang="ru-RU" sz="2000" b="1" dirty="0">
                <a:solidFill>
                  <a:schemeClr val="tx1"/>
                </a:solidFill>
              </a:rPr>
              <a:t>контрольного </a:t>
            </a:r>
            <a:r>
              <a:rPr lang="ru-RU" sz="2000" b="1" dirty="0" smtClean="0">
                <a:solidFill>
                  <a:schemeClr val="tx1"/>
                </a:solidFill>
              </a:rPr>
              <a:t>счета </a:t>
            </a:r>
            <a:r>
              <a:rPr lang="ru-RU" sz="2000" b="1" dirty="0">
                <a:solidFill>
                  <a:schemeClr val="tx1"/>
                </a:solidFill>
              </a:rPr>
              <a:t>НДС </a:t>
            </a:r>
            <a:r>
              <a:rPr lang="ru-RU" sz="2000" dirty="0" smtClean="0">
                <a:solidFill>
                  <a:schemeClr val="tx1"/>
                </a:solidFill>
              </a:rPr>
              <a:t>для </a:t>
            </a:r>
            <a:r>
              <a:rPr lang="ru-RU" sz="2000" dirty="0">
                <a:solidFill>
                  <a:schemeClr val="tx1"/>
                </a:solidFill>
              </a:rPr>
              <a:t>возврата НДС по приобретенным товарам в РК (с 2019 года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30074" y="4941168"/>
            <a:ext cx="7913673" cy="576064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Сокращение оснований для проведения проверок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35514" y="5705779"/>
            <a:ext cx="7913673" cy="59948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Защита добросовестных налогоплательщиков от «</a:t>
            </a:r>
            <a:r>
              <a:rPr lang="ru-RU" sz="2000" dirty="0" err="1" smtClean="0">
                <a:solidFill>
                  <a:schemeClr val="tx1"/>
                </a:solidFill>
              </a:rPr>
              <a:t>лжепредпринимательства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34901" y="3212975"/>
            <a:ext cx="7908848" cy="64807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Введение горизонтального мониторинга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9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СОПУТСТВУЮЩИЕ ЗАКОНОПРОЕКТЫ</a:t>
            </a:r>
            <a:endParaRPr lang="ru-RU" dirty="0"/>
          </a:p>
        </p:txBody>
      </p:sp>
      <p:pic>
        <p:nvPicPr>
          <p:cNvPr id="22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5229200"/>
            <a:ext cx="1630669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346449" y="3717032"/>
            <a:ext cx="2518319" cy="250712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 </a:t>
            </a:r>
            <a:r>
              <a:rPr lang="ru-RU" sz="2000" b="1" dirty="0">
                <a:solidFill>
                  <a:schemeClr val="tx1"/>
                </a:solidFill>
              </a:rPr>
              <a:t>Закона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 </a:t>
            </a:r>
            <a:r>
              <a:rPr lang="ru-RU" sz="2000" b="1" dirty="0">
                <a:solidFill>
                  <a:schemeClr val="tx1"/>
                </a:solidFill>
              </a:rPr>
              <a:t>внесении изменений и дополнений в некоторые законодательные акты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6450" y="1082638"/>
            <a:ext cx="2518318" cy="198632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Проект Закона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 введении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действие Налогового кодекса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52799" y="3717032"/>
            <a:ext cx="6095165" cy="250713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400" dirty="0" smtClean="0"/>
              <a:t>Приведение </a:t>
            </a:r>
            <a:r>
              <a:rPr lang="kk-KZ" sz="2400" dirty="0"/>
              <a:t>в соответствие </a:t>
            </a:r>
            <a:r>
              <a:rPr lang="ru-RU" sz="2400" dirty="0" smtClean="0"/>
              <a:t>норм </a:t>
            </a:r>
            <a:r>
              <a:rPr lang="ru-RU" sz="2400" dirty="0"/>
              <a:t>нового </a:t>
            </a:r>
            <a:r>
              <a:rPr lang="kk-KZ" sz="2400" dirty="0"/>
              <a:t>К</a:t>
            </a:r>
            <a:r>
              <a:rPr lang="ru-RU" sz="2400" dirty="0" err="1"/>
              <a:t>одекса</a:t>
            </a:r>
            <a:r>
              <a:rPr lang="ru-RU" sz="2400" dirty="0"/>
              <a:t> и </a:t>
            </a:r>
            <a:r>
              <a:rPr lang="ru-RU" sz="2400" dirty="0" err="1"/>
              <a:t>други</a:t>
            </a:r>
            <a:r>
              <a:rPr lang="kk-KZ" sz="2400" dirty="0"/>
              <a:t>х</a:t>
            </a:r>
            <a:r>
              <a:rPr lang="ru-RU" sz="2400" dirty="0"/>
              <a:t> закон</a:t>
            </a:r>
            <a:r>
              <a:rPr lang="kk-KZ" sz="2400" dirty="0" smtClean="0"/>
              <a:t>ов</a:t>
            </a:r>
            <a:endParaRPr lang="ru-RU" sz="24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52799" y="1082636"/>
            <a:ext cx="6095166" cy="198632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dirty="0" smtClean="0"/>
              <a:t>Необходимы </a:t>
            </a:r>
            <a:r>
              <a:rPr lang="ru-RU" sz="2400" dirty="0"/>
              <a:t>переходные нормы</a:t>
            </a:r>
            <a:r>
              <a:rPr lang="kk-KZ" sz="2400" dirty="0" smtClean="0"/>
              <a:t>, так как </a:t>
            </a:r>
            <a:r>
              <a:rPr lang="ru-RU" sz="2400" dirty="0" smtClean="0"/>
              <a:t>некоторые </a:t>
            </a:r>
            <a:r>
              <a:rPr lang="ru-RU" sz="2400" dirty="0"/>
              <a:t>статьи вступают в силу в разные </a:t>
            </a:r>
            <a:r>
              <a:rPr lang="ru-RU" sz="2400" dirty="0" smtClean="0"/>
              <a:t>годы</a:t>
            </a:r>
            <a:endParaRPr lang="ru-RU" sz="24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44488" y="3356992"/>
            <a:ext cx="9142273" cy="0"/>
          </a:xfrm>
          <a:prstGeom prst="line">
            <a:avLst/>
          </a:prstGeom>
          <a:ln w="190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51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ДАДУТ НАЛОГОВЫЕ НОВШЕСТВА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10195"/>
              </p:ext>
            </p:extLst>
          </p:nvPr>
        </p:nvGraphicFramePr>
        <p:xfrm>
          <a:off x="200472" y="908720"/>
          <a:ext cx="943304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4488" y="1196752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1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1336" y="342900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4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1336" y="422108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5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01688" y="4941168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6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9640" y="5733256"/>
            <a:ext cx="4320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7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445" y="1916832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2</a:t>
            </a:r>
            <a:endParaRPr lang="ru-RU" sz="23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0562" y="2708920"/>
            <a:ext cx="56853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dirty="0" smtClean="0">
                <a:latin typeface="Arial Black" pitchFamily="34" charset="0"/>
              </a:rPr>
              <a:t>3</a:t>
            </a:r>
            <a:endParaRPr lang="ru-RU" sz="23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9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069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352" y="4797152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2780928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561" y="0"/>
            <a:ext cx="8930878" cy="548680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ИЗМЕНЕНИЯ? ЧТО НОВОГО?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88704" y="1004656"/>
            <a:ext cx="0" cy="566470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537176" y="1000318"/>
            <a:ext cx="0" cy="566904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72480" y="836714"/>
            <a:ext cx="2808312" cy="3764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Arial Narrow" pitchFamily="34" charset="0"/>
                <a:cs typeface="Times New Roman" pitchFamily="18" charset="0"/>
              </a:rPr>
              <a:t>Идеология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80792" y="836713"/>
            <a:ext cx="3599616" cy="36940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(Модернизация)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55440" y="843733"/>
            <a:ext cx="3368823" cy="36940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480" y="1213134"/>
            <a:ext cx="2808312" cy="5744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добросовестности».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( далее НК)  главный регулируемый финансово-фискальный инструмент  государства,  по целевому и эффективному развитию экономики путём стимулирования деятельности  налогоплательщика на оплату налогов и других обязательных платежей в бюджет на добровольной и взаимовыгодной основе.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«Неясности толкуются в пользу налогоплательщика»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– это свод законов,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не инструкций и  подзаконных актов, а потому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трактуется однозначно, а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 чью-то сторону, на весь период действия законодательства.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«Отмена санкции при отзыве разъяснений».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 решению суда и на основе презумпции невиновности сторон, как выносится, так и отзывается санкция, определённая НК.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«Структура. Персонализация разделов: каждая категория охвачена своим разделом».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НК распространяется на все виды деятельности одинаково. Преференции прописываются отдельно и утверждаются указом Президента (Правительство РК), после принятия на всех уровнях, как отдельный документ.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«Принятие поправок до 1.06. т.г. одним законом».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Международный до 1.04.т.г..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just"/>
            <a:endParaRPr lang="kk-KZ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182563" indent="-182563" algn="just">
              <a:buFont typeface="Wingdings" pitchFamily="2" charset="2"/>
              <a:buChar char="ü"/>
            </a:pPr>
            <a:endParaRPr lang="kk-KZ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80792" y="1206114"/>
            <a:ext cx="3744416" cy="5751277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«МСБ </a:t>
            </a:r>
            <a:r>
              <a:rPr lang="kk-KZ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АПК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реальный сектор.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всех субъектов собственности и структур НК – единый, стимулирует отечественного товаропроизводства .</a:t>
            </a:r>
            <a:endParaRPr lang="kk-KZ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текущих режимов, введение режима фиксированного вычета».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Треба изменение текущих режимов по НДС и КПН. Счас НДС снимается как налог на оборот, не как на добавленную на товар стоимость, и поквартально.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бухотчетности раз в полгода, чтобы товаропроизводитель успел произвести зачёт по НДС, приобретая всё необходимое для выпуска  продукции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КПН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10 % для всех форм собственности.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спекуляции, коррупции, бухотчётности уменьшится, уровень бюджета (местный),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товаропроизводство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увеличатся. </a:t>
            </a: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«Недропользование».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исключительное богатство нации и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государства, недра </a:t>
            </a:r>
            <a:r>
              <a:rPr lang="kk-KZ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сырьё, принадлежащие кому-либо, при реализации сразу облагаются всеми видами налогов, определённых НК.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альтернативный налог на недропользование, арендные платежи для горнорудного сектора, снижение НДПИ </a:t>
            </a:r>
            <a:r>
              <a:rPr lang="kk-KZ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олова</a:t>
            </a:r>
            <a:r>
              <a:rPr lang="kk-KZ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отмена </a:t>
            </a:r>
            <a:r>
              <a:rPr lang="kk-KZ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на сверхприбыль для ГМК и бонуса </a:t>
            </a:r>
            <a:r>
              <a:rPr lang="kk-KZ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коммерческого </a:t>
            </a:r>
            <a:r>
              <a:rPr lang="kk-KZ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Исключений никому не должно быть. Доходность более 30 процентов должна идти на развитие и модернизацию, увеличение производства 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«Финансовый сектор».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стандарт ВТО.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«Налогообложение дисконта коллектора по факту, Изменение порядка налогообложения по страхованию». </a:t>
            </a:r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Прописать международный стандарт.</a:t>
            </a:r>
          </a:p>
          <a:p>
            <a:pPr algn="just"/>
            <a:r>
              <a:rPr lang="kk-KZ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Остальное исключить на основании вышеизложенного</a:t>
            </a:r>
            <a:endParaRPr lang="kk-KZ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2563" algn="just">
              <a:buFont typeface="Wingdings" pitchFamily="2" charset="2"/>
              <a:buChar char="ü"/>
            </a:pPr>
            <a:endParaRPr lang="kk-KZ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25208" y="1213134"/>
            <a:ext cx="3080792" cy="5744258"/>
          </a:xfrm>
          <a:prstGeom prst="rect">
            <a:avLst/>
          </a:prstGeom>
          <a:ln>
            <a:solidFill>
              <a:srgbClr val="0033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«Сохранение порога по НДС (30 тыс. МРП, 68 млн. тенге)».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в Казахстане нет продукции без НДС, так как всё почти завозится, а также из-за нестабильности и волатильность </a:t>
            </a:r>
            <a:r>
              <a:rPr lang="ru-RU" sz="1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нацвалюты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отношению к доллару и мировые кризисы, то постановку на НДС определять добровольно, по желанию налогоплательщика. Хочет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НДС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платить АО ТОО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ИП и т.п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пусть платит. </a:t>
            </a:r>
          </a:p>
          <a:p>
            <a:pPr algn="just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«Снижение срока исковой давности для МСБ с 5 до 3 лет ».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криминального характера правонарушений (хищение и порча собственности и имущества, рейдерство, коррупционные действия).</a:t>
            </a: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Трехвекторное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администрирование: красная зона – контроль, желтая зона – оказание помощи, зеленая зона – отсутствие контроля. Стимулирование попадания в зеленую зону». Сокращение оснований налоговых проверок</a:t>
            </a:r>
          </a:p>
          <a:p>
            <a:pPr algn="just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контрольного счета НДС на добровольной основе</a:t>
            </a:r>
          </a:p>
          <a:p>
            <a:pPr algn="just"/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против отмывания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 (</a:t>
            </a: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BEPS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(Контроль офшоров)»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учёта, мониторинга, прозрачности, контроля отчётно-финансовой, деятельности хозяйствующих субъектов должна реализовываться на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блокчейн-технологии, заложенной 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госпрограмме  </a:t>
            </a: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«Цифровой Казахстан»</a:t>
            </a:r>
            <a:r>
              <a:rPr lang="ru-RU" sz="1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b="1" dirty="0" smtClean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1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ИДЕОЛОГИЯ 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</p:cNvCxnSpPr>
          <p:nvPr/>
        </p:nvCxnSpPr>
        <p:spPr>
          <a:xfrm>
            <a:off x="678766" y="1447660"/>
            <a:ext cx="0" cy="40160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8" y="1788847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Отмена штрафа и пени</a:t>
            </a:r>
            <a:r>
              <a:rPr lang="ru-RU" sz="2000" dirty="0" smtClean="0">
                <a:solidFill>
                  <a:schemeClr val="tx1"/>
                </a:solidFill>
              </a:rPr>
              <a:t>, если налоговые органы </a:t>
            </a:r>
            <a:r>
              <a:rPr lang="ru-RU" sz="2000" b="1" dirty="0" smtClean="0">
                <a:solidFill>
                  <a:schemeClr val="tx1"/>
                </a:solidFill>
              </a:rPr>
              <a:t>неправильно разъясняют </a:t>
            </a:r>
            <a:r>
              <a:rPr lang="ru-RU" sz="2000" dirty="0" smtClean="0">
                <a:solidFill>
                  <a:schemeClr val="tx1"/>
                </a:solidFill>
              </a:rPr>
              <a:t>Налоговый кодекс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6069" y="335938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Больше времени бизнесу для изучения изменений в Налоговый кодекс (поправки принимаются </a:t>
            </a:r>
            <a:r>
              <a:rPr lang="ru-RU" sz="2000" b="1" dirty="0" smtClean="0">
                <a:solidFill>
                  <a:schemeClr val="tx1"/>
                </a:solidFill>
              </a:rPr>
              <a:t>не позднее 1 июля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98769" y="4339010"/>
            <a:ext cx="795850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Отмена многочисленных поправок (</a:t>
            </a:r>
            <a:r>
              <a:rPr lang="ru-RU" sz="2000" b="1" dirty="0" smtClean="0">
                <a:solidFill>
                  <a:schemeClr val="tx1"/>
                </a:solidFill>
              </a:rPr>
              <a:t>запрет</a:t>
            </a:r>
            <a:r>
              <a:rPr lang="ru-RU" sz="2000" dirty="0" smtClean="0">
                <a:solidFill>
                  <a:schemeClr val="tx1"/>
                </a:solidFill>
              </a:rPr>
              <a:t> на внесение изменений </a:t>
            </a:r>
            <a:r>
              <a:rPr lang="ru-RU" sz="2000" b="1" dirty="0" smtClean="0">
                <a:solidFill>
                  <a:schemeClr val="tx1"/>
                </a:solidFill>
              </a:rPr>
              <a:t>сопутствующими законами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7767" y="26815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8941" y="194166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8688" y="2704563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Усиливается требование к </a:t>
            </a:r>
            <a:r>
              <a:rPr lang="ru-RU" sz="2000" b="1" dirty="0" smtClean="0">
                <a:solidFill>
                  <a:schemeClr val="tx1"/>
                </a:solidFill>
              </a:rPr>
              <a:t>обоснованности доначислений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1122" y="34537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00420" y="469400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18573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1982" y="2900860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31982" y="370084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367767" y="4480005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66467" y="1012590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Все неясности и неточности </a:t>
            </a:r>
            <a:r>
              <a:rPr lang="ru-RU" sz="2000" b="1" dirty="0" smtClean="0">
                <a:solidFill>
                  <a:schemeClr val="tx1"/>
                </a:solidFill>
              </a:rPr>
              <a:t>толкуются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в пользу налогоплательщика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26069" y="5287156"/>
            <a:ext cx="7931200" cy="95015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b="1" dirty="0" smtClean="0">
                <a:solidFill>
                  <a:schemeClr val="tx1"/>
                </a:solidFill>
              </a:rPr>
              <a:t>Новая структура</a:t>
            </a:r>
            <a:r>
              <a:rPr lang="kk-KZ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kk-KZ" sz="2000" dirty="0" smtClean="0">
                <a:solidFill>
                  <a:schemeClr val="tx1"/>
                </a:solidFill>
              </a:rPr>
              <a:t>Персонализация </a:t>
            </a:r>
            <a:r>
              <a:rPr lang="kk-KZ" sz="2000" dirty="0">
                <a:solidFill>
                  <a:schemeClr val="tx1"/>
                </a:solidFill>
              </a:rPr>
              <a:t>разделов: каждая категория охвачена </a:t>
            </a:r>
            <a:r>
              <a:rPr lang="kk-KZ" sz="2000" b="1" dirty="0">
                <a:solidFill>
                  <a:schemeClr val="tx1"/>
                </a:solidFill>
              </a:rPr>
              <a:t>своим разделом</a:t>
            </a:r>
          </a:p>
        </p:txBody>
      </p:sp>
      <p:sp>
        <p:nvSpPr>
          <p:cNvPr id="25" name="Овал 24"/>
          <p:cNvSpPr/>
          <p:nvPr/>
        </p:nvSpPr>
        <p:spPr>
          <a:xfrm>
            <a:off x="395737" y="542623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25" idx="6"/>
          </p:cNvCxnSpPr>
          <p:nvPr/>
        </p:nvCxnSpPr>
        <p:spPr>
          <a:xfrm>
            <a:off x="961794" y="5640236"/>
            <a:ext cx="3425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ЛЕГКИЙ ЯЗЫК ТЕКСТА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13" idx="0"/>
          </p:cNvCxnSpPr>
          <p:nvPr/>
        </p:nvCxnSpPr>
        <p:spPr>
          <a:xfrm flipH="1">
            <a:off x="654151" y="1447660"/>
            <a:ext cx="24615" cy="200607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8948" y="1788847"/>
            <a:ext cx="7944410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Исключение перекрестных ссылок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26069" y="3359384"/>
            <a:ext cx="7958499" cy="73364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Исключение разночтений, уточнение норм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5737" y="1019654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67767" y="26815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8941" y="194166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8688" y="2704563"/>
            <a:ext cx="7944410" cy="42800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У</a:t>
            </a:r>
            <a:r>
              <a:rPr lang="ru-RU" sz="2000" dirty="0" smtClean="0">
                <a:solidFill>
                  <a:schemeClr val="tx1"/>
                </a:solidFill>
              </a:rPr>
              <a:t>точнение внутренних ссылок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1122" y="3453736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</p:cNvCxnSpPr>
          <p:nvPr/>
        </p:nvCxnSpPr>
        <p:spPr>
          <a:xfrm>
            <a:off x="961794" y="1233657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25120" y="2185738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931982" y="2900860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31982" y="3700846"/>
            <a:ext cx="403950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1366467" y="1012590"/>
            <a:ext cx="7928852" cy="5760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Сокращение внешних ссылок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83487"/>
            <a:ext cx="1495076" cy="13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872" y="414122"/>
            <a:ext cx="8864214" cy="37360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РАЗВИТИЕ МСБ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5" idx="0"/>
          </p:cNvCxnSpPr>
          <p:nvPr/>
        </p:nvCxnSpPr>
        <p:spPr>
          <a:xfrm>
            <a:off x="371295" y="1619542"/>
            <a:ext cx="38577" cy="43018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04971" y="1982698"/>
            <a:ext cx="8656542" cy="94224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dirty="0">
                <a:solidFill>
                  <a:schemeClr val="tx1"/>
                </a:solidFill>
              </a:rPr>
              <a:t>Введение </a:t>
            </a:r>
            <a:r>
              <a:rPr lang="ru-RU" sz="1900" b="1" dirty="0">
                <a:solidFill>
                  <a:schemeClr val="tx1"/>
                </a:solidFill>
              </a:rPr>
              <a:t>режима фиксированного </a:t>
            </a:r>
            <a:r>
              <a:rPr lang="ru-RU" sz="1900" b="1" dirty="0" smtClean="0">
                <a:solidFill>
                  <a:schemeClr val="tx1"/>
                </a:solidFill>
              </a:rPr>
              <a:t>вычета</a:t>
            </a:r>
            <a:r>
              <a:rPr lang="ru-RU" sz="1900" dirty="0" smtClean="0">
                <a:solidFill>
                  <a:schemeClr val="tx1"/>
                </a:solidFill>
              </a:rPr>
              <a:t>. </a:t>
            </a:r>
            <a:r>
              <a:rPr lang="ru-RU" sz="1900" dirty="0">
                <a:solidFill>
                  <a:schemeClr val="tx1"/>
                </a:solidFill>
              </a:rPr>
              <a:t>Налоговая база исчисляется как </a:t>
            </a:r>
            <a:r>
              <a:rPr lang="ru-RU" sz="1900" b="1" dirty="0">
                <a:solidFill>
                  <a:schemeClr val="tx1"/>
                </a:solidFill>
              </a:rPr>
              <a:t>разница</a:t>
            </a:r>
            <a:r>
              <a:rPr lang="ru-RU" sz="1900" dirty="0">
                <a:solidFill>
                  <a:schemeClr val="tx1"/>
                </a:solidFill>
              </a:rPr>
              <a:t> между доходами и расходами. </a:t>
            </a:r>
            <a:r>
              <a:rPr lang="ru-RU" sz="1900" b="1" dirty="0" smtClean="0">
                <a:solidFill>
                  <a:schemeClr val="tx1"/>
                </a:solidFill>
              </a:rPr>
              <a:t>Право </a:t>
            </a:r>
            <a:r>
              <a:rPr lang="ru-RU" sz="1900" b="1" dirty="0">
                <a:solidFill>
                  <a:schemeClr val="tx1"/>
                </a:solidFill>
              </a:rPr>
              <a:t>выбора </a:t>
            </a:r>
            <a:r>
              <a:rPr lang="ru-RU" sz="1900" dirty="0">
                <a:solidFill>
                  <a:schemeClr val="tx1"/>
                </a:solidFill>
              </a:rPr>
              <a:t>режима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4973" y="3498722"/>
            <a:ext cx="8656540" cy="41902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dirty="0">
                <a:solidFill>
                  <a:schemeClr val="tx1"/>
                </a:solidFill>
              </a:rPr>
              <a:t>Патент</a:t>
            </a:r>
            <a:r>
              <a:rPr lang="ru-RU" sz="1900" dirty="0">
                <a:solidFill>
                  <a:schemeClr val="tx1"/>
                </a:solidFill>
              </a:rPr>
              <a:t>. Снижение ставки с </a:t>
            </a:r>
            <a:r>
              <a:rPr lang="ru-RU" sz="1900" b="1" dirty="0">
                <a:solidFill>
                  <a:schemeClr val="tx1"/>
                </a:solidFill>
              </a:rPr>
              <a:t>2% </a:t>
            </a:r>
            <a:r>
              <a:rPr lang="ru-RU" sz="1900" dirty="0">
                <a:solidFill>
                  <a:schemeClr val="tx1"/>
                </a:solidFill>
              </a:rPr>
              <a:t>до </a:t>
            </a:r>
            <a:r>
              <a:rPr lang="ru-RU" sz="1900" b="1" dirty="0">
                <a:solidFill>
                  <a:schemeClr val="tx1"/>
                </a:solidFill>
              </a:rPr>
              <a:t>1% </a:t>
            </a:r>
            <a:r>
              <a:rPr lang="ru-RU" sz="1900" dirty="0">
                <a:solidFill>
                  <a:schemeClr val="tx1"/>
                </a:solidFill>
              </a:rPr>
              <a:t>(отмена социального налога</a:t>
            </a:r>
            <a:r>
              <a:rPr lang="ru-RU" sz="1900" dirty="0" smtClean="0">
                <a:solidFill>
                  <a:schemeClr val="tx1"/>
                </a:solidFill>
              </a:rPr>
              <a:t>)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04971" y="4039543"/>
            <a:ext cx="8656541" cy="39756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dirty="0" smtClean="0">
                <a:solidFill>
                  <a:schemeClr val="tx1"/>
                </a:solidFill>
              </a:rPr>
              <a:t>Сокращение </a:t>
            </a:r>
            <a:r>
              <a:rPr lang="ru-RU" sz="1900" b="1" dirty="0" smtClean="0">
                <a:solidFill>
                  <a:schemeClr val="tx1"/>
                </a:solidFill>
              </a:rPr>
              <a:t>срока исковой давности </a:t>
            </a:r>
            <a:r>
              <a:rPr lang="ru-RU" sz="1900" dirty="0" smtClean="0">
                <a:solidFill>
                  <a:schemeClr val="tx1"/>
                </a:solidFill>
              </a:rPr>
              <a:t>с 5 до 3 лет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6145" y="1206009"/>
            <a:ext cx="550300" cy="413533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114367" y="3010484"/>
            <a:ext cx="522171" cy="38984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125741" y="2247991"/>
            <a:ext cx="550299" cy="411659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2075" y="3010484"/>
            <a:ext cx="8629438" cy="38068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dirty="0">
                <a:solidFill>
                  <a:schemeClr val="tx1"/>
                </a:solidFill>
              </a:rPr>
              <a:t>Упрощенная декларация</a:t>
            </a:r>
            <a:r>
              <a:rPr lang="ru-RU" sz="1900" dirty="0">
                <a:solidFill>
                  <a:schemeClr val="tx1"/>
                </a:solidFill>
              </a:rPr>
              <a:t>. </a:t>
            </a:r>
            <a:r>
              <a:rPr lang="ru-RU" sz="1900" b="1" dirty="0" smtClean="0">
                <a:solidFill>
                  <a:schemeClr val="tx1"/>
                </a:solidFill>
              </a:rPr>
              <a:t>Единые критерии </a:t>
            </a:r>
            <a:r>
              <a:rPr lang="ru-RU" sz="1900" dirty="0">
                <a:solidFill>
                  <a:schemeClr val="tx1"/>
                </a:solidFill>
              </a:rPr>
              <a:t>для ЮЛ и ИП</a:t>
            </a:r>
          </a:p>
        </p:txBody>
      </p:sp>
      <p:sp>
        <p:nvSpPr>
          <p:cNvPr id="13" name="Овал 12"/>
          <p:cNvSpPr/>
          <p:nvPr/>
        </p:nvSpPr>
        <p:spPr>
          <a:xfrm>
            <a:off x="119144" y="3538965"/>
            <a:ext cx="514113" cy="34151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646445" y="1412776"/>
            <a:ext cx="25852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>
            <a:stCxn id="19" idx="6"/>
            <a:endCxn id="7" idx="1"/>
          </p:cNvCxnSpPr>
          <p:nvPr/>
        </p:nvCxnSpPr>
        <p:spPr>
          <a:xfrm>
            <a:off x="664660" y="4238327"/>
            <a:ext cx="240311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>
            <a:off x="676040" y="2453821"/>
            <a:ext cx="22893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 flipV="1">
            <a:off x="636538" y="3200825"/>
            <a:ext cx="295537" cy="458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 flipV="1">
            <a:off x="633257" y="3708236"/>
            <a:ext cx="271716" cy="14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107952" y="4013419"/>
            <a:ext cx="556708" cy="44981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4972" y="980728"/>
            <a:ext cx="8656540" cy="86409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900" b="1" dirty="0" smtClean="0">
                <a:solidFill>
                  <a:schemeClr val="tx1"/>
                </a:solidFill>
              </a:rPr>
              <a:t>Сохранение</a:t>
            </a:r>
            <a:r>
              <a:rPr lang="ru-RU" sz="1900" dirty="0" smtClean="0">
                <a:solidFill>
                  <a:schemeClr val="tx1"/>
                </a:solidFill>
              </a:rPr>
              <a:t> всех действующих </a:t>
            </a:r>
            <a:r>
              <a:rPr lang="ru-RU" sz="1900" b="1" dirty="0" smtClean="0">
                <a:solidFill>
                  <a:schemeClr val="tx1"/>
                </a:solidFill>
              </a:rPr>
              <a:t>специальных налоговых режимов </a:t>
            </a:r>
            <a:r>
              <a:rPr lang="ru-RU" sz="1900" dirty="0" smtClean="0">
                <a:solidFill>
                  <a:schemeClr val="tx1"/>
                </a:solidFill>
              </a:rPr>
              <a:t>(патент, упрощенная декларация, единый земельный налог (ЕЗН), режим СХТП (-70%)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04971" y="4545249"/>
            <a:ext cx="8671360" cy="45722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900" dirty="0" smtClean="0">
                <a:solidFill>
                  <a:schemeClr val="tx1"/>
                </a:solidFill>
              </a:rPr>
              <a:t>Сохранение действующего </a:t>
            </a:r>
            <a:r>
              <a:rPr lang="kk-KZ" sz="1900" b="1" dirty="0" smtClean="0">
                <a:solidFill>
                  <a:schemeClr val="tx1"/>
                </a:solidFill>
              </a:rPr>
              <a:t>порога по НДС </a:t>
            </a:r>
            <a:r>
              <a:rPr lang="kk-KZ" sz="1900" dirty="0" smtClean="0">
                <a:solidFill>
                  <a:schemeClr val="tx1"/>
                </a:solidFill>
              </a:rPr>
              <a:t>в размере 30 тыс. МРП</a:t>
            </a:r>
            <a:endParaRPr lang="kk-KZ" sz="19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43704" y="5921373"/>
            <a:ext cx="532336" cy="4562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72" idx="6"/>
            <a:endCxn id="22" idx="1"/>
          </p:cNvCxnSpPr>
          <p:nvPr/>
        </p:nvCxnSpPr>
        <p:spPr>
          <a:xfrm flipV="1">
            <a:off x="671075" y="4773863"/>
            <a:ext cx="233896" cy="699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875336" y="5157192"/>
            <a:ext cx="8686176" cy="67223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900" dirty="0" smtClean="0">
                <a:solidFill>
                  <a:schemeClr val="tx1"/>
                </a:solidFill>
              </a:rPr>
              <a:t>Освобождение от налогов безвозмездно полученных </a:t>
            </a:r>
            <a:r>
              <a:rPr lang="kk-KZ" sz="1900" b="1" dirty="0" smtClean="0">
                <a:solidFill>
                  <a:schemeClr val="tx1"/>
                </a:solidFill>
              </a:rPr>
              <a:t>услуг</a:t>
            </a:r>
            <a:r>
              <a:rPr lang="kk-KZ" sz="1900" dirty="0" smtClean="0">
                <a:solidFill>
                  <a:schemeClr val="tx1"/>
                </a:solidFill>
              </a:rPr>
              <a:t> в рамках </a:t>
            </a:r>
            <a:r>
              <a:rPr lang="kk-KZ" sz="1900" b="1" dirty="0" smtClean="0">
                <a:solidFill>
                  <a:schemeClr val="tx1"/>
                </a:solidFill>
              </a:rPr>
              <a:t>государственных и отраслевых программ</a:t>
            </a:r>
            <a:endParaRPr lang="kk-KZ" sz="19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04972" y="5949280"/>
            <a:ext cx="8656540" cy="40039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900" dirty="0" smtClean="0">
                <a:solidFill>
                  <a:schemeClr val="tx1"/>
                </a:solidFill>
              </a:rPr>
              <a:t>Освобождение от КПН и ИПН для </a:t>
            </a:r>
            <a:r>
              <a:rPr lang="kk-KZ" sz="1900" b="1" dirty="0" smtClean="0">
                <a:solidFill>
                  <a:schemeClr val="tx1"/>
                </a:solidFill>
              </a:rPr>
              <a:t>электронной торговли</a:t>
            </a:r>
            <a:endParaRPr lang="kk-KZ" sz="1900" b="1" dirty="0">
              <a:solidFill>
                <a:schemeClr val="tx1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114367" y="4555949"/>
            <a:ext cx="556708" cy="44981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sp>
        <p:nvSpPr>
          <p:cNvPr id="73" name="Овал 72"/>
          <p:cNvSpPr/>
          <p:nvPr/>
        </p:nvSpPr>
        <p:spPr>
          <a:xfrm>
            <a:off x="107952" y="5268399"/>
            <a:ext cx="556708" cy="449815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</a:t>
            </a:r>
            <a:endParaRPr lang="ru-RU" sz="1600" dirty="0"/>
          </a:p>
        </p:txBody>
      </p:sp>
      <p:cxnSp>
        <p:nvCxnSpPr>
          <p:cNvPr id="77" name="Прямая соединительная линия 76"/>
          <p:cNvCxnSpPr>
            <a:stCxn id="73" idx="6"/>
            <a:endCxn id="27" idx="1"/>
          </p:cNvCxnSpPr>
          <p:nvPr/>
        </p:nvCxnSpPr>
        <p:spPr>
          <a:xfrm>
            <a:off x="664660" y="5493307"/>
            <a:ext cx="2106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78" name="Прямая соединительная линия 77"/>
          <p:cNvCxnSpPr>
            <a:stCxn id="25" idx="6"/>
            <a:endCxn id="28" idx="1"/>
          </p:cNvCxnSpPr>
          <p:nvPr/>
        </p:nvCxnSpPr>
        <p:spPr>
          <a:xfrm>
            <a:off x="676040" y="6149476"/>
            <a:ext cx="22893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494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785" y="3283487"/>
            <a:ext cx="1495076" cy="13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9872" y="414122"/>
            <a:ext cx="8864214" cy="37360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РАЗВИТИЕ </a:t>
            </a:r>
            <a:r>
              <a:rPr lang="kk-KZ" sz="1800" dirty="0" smtClean="0"/>
              <a:t>АПК</a:t>
            </a:r>
            <a:endParaRPr lang="ru-RU" sz="1800" dirty="0">
              <a:latin typeface="Arial" charset="0"/>
              <a:cs typeface="Arial" charset="0"/>
            </a:endParaRPr>
          </a:p>
        </p:txBody>
      </p:sp>
      <p:cxnSp>
        <p:nvCxnSpPr>
          <p:cNvPr id="4" name="Прямая соединительная линия 3"/>
          <p:cNvCxnSpPr>
            <a:stCxn id="8" idx="4"/>
            <a:endCxn id="25" idx="0"/>
          </p:cNvCxnSpPr>
          <p:nvPr/>
        </p:nvCxnSpPr>
        <p:spPr>
          <a:xfrm>
            <a:off x="379545" y="1583533"/>
            <a:ext cx="15626" cy="371767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904970" y="1982698"/>
            <a:ext cx="8872563" cy="65976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dirty="0" smtClean="0">
                <a:solidFill>
                  <a:schemeClr val="tx1"/>
                </a:solidFill>
              </a:rPr>
              <a:t>В ЕЗН исключается </a:t>
            </a:r>
            <a:r>
              <a:rPr lang="kk-KZ" sz="2000" dirty="0">
                <a:solidFill>
                  <a:schemeClr val="tx1"/>
                </a:solidFill>
              </a:rPr>
              <a:t>ограничение по осуществлению прочих видов деятельности.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04972" y="3463750"/>
            <a:ext cx="8872562" cy="82934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chemeClr val="tx1"/>
                </a:solidFill>
              </a:rPr>
              <a:t>Режим для  СХТП</a:t>
            </a:r>
            <a:r>
              <a:rPr lang="ru-RU" sz="2000" dirty="0">
                <a:solidFill>
                  <a:schemeClr val="tx1"/>
                </a:solidFill>
              </a:rPr>
              <a:t>. Отмена </a:t>
            </a:r>
            <a:r>
              <a:rPr lang="ru-RU" sz="2000" b="1" dirty="0">
                <a:solidFill>
                  <a:schemeClr val="tx1"/>
                </a:solidFill>
              </a:rPr>
              <a:t>льгот по НДС</a:t>
            </a:r>
            <a:r>
              <a:rPr lang="ru-RU" sz="2000" dirty="0">
                <a:solidFill>
                  <a:schemeClr val="tx1"/>
                </a:solidFill>
              </a:rPr>
              <a:t>, противоречащих требованиям </a:t>
            </a:r>
            <a:r>
              <a:rPr lang="ru-RU" sz="2000" b="1" dirty="0">
                <a:solidFill>
                  <a:schemeClr val="tx1"/>
                </a:solidFill>
              </a:rPr>
              <a:t>ВТО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(-</a:t>
            </a:r>
            <a:r>
              <a:rPr lang="ru-RU" sz="2000" dirty="0">
                <a:solidFill>
                  <a:schemeClr val="tx1"/>
                </a:solidFill>
              </a:rPr>
              <a:t>70% не будет применяться к НДС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0150" y="4547639"/>
            <a:ext cx="8872565" cy="573722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1800" dirty="0">
                <a:solidFill>
                  <a:schemeClr val="tx1"/>
                </a:solidFill>
              </a:rPr>
              <a:t>Введение </a:t>
            </a:r>
            <a:r>
              <a:rPr lang="kk-KZ" sz="1800" b="1" dirty="0">
                <a:solidFill>
                  <a:schemeClr val="tx1"/>
                </a:solidFill>
              </a:rPr>
              <a:t>альтернативной</a:t>
            </a:r>
            <a:r>
              <a:rPr lang="kk-KZ" sz="1800" dirty="0">
                <a:solidFill>
                  <a:schemeClr val="tx1"/>
                </a:solidFill>
              </a:rPr>
              <a:t> </a:t>
            </a:r>
            <a:r>
              <a:rPr lang="kk-KZ" sz="1800" b="1" dirty="0">
                <a:solidFill>
                  <a:schemeClr val="tx1"/>
                </a:solidFill>
              </a:rPr>
              <a:t>меры </a:t>
            </a:r>
            <a:r>
              <a:rPr lang="kk-KZ" sz="1800" dirty="0">
                <a:solidFill>
                  <a:schemeClr val="tx1"/>
                </a:solidFill>
              </a:rPr>
              <a:t>поддержки</a:t>
            </a:r>
            <a:r>
              <a:rPr lang="kk-KZ" sz="1800" b="1" dirty="0">
                <a:solidFill>
                  <a:schemeClr val="tx1"/>
                </a:solidFill>
              </a:rPr>
              <a:t> по НДС </a:t>
            </a:r>
            <a:r>
              <a:rPr lang="kk-KZ" sz="1800" dirty="0">
                <a:solidFill>
                  <a:schemeClr val="tx1"/>
                </a:solidFill>
              </a:rPr>
              <a:t>в связи с отменой </a:t>
            </a:r>
            <a:r>
              <a:rPr lang="kk-KZ" sz="1800" dirty="0" smtClean="0">
                <a:solidFill>
                  <a:schemeClr val="tx1"/>
                </a:solidFill>
              </a:rPr>
              <a:t>льготы</a:t>
            </a:r>
            <a:endParaRPr lang="kk-KZ" sz="1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4395" y="1170000"/>
            <a:ext cx="550300" cy="413533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114301" y="2865510"/>
            <a:ext cx="522171" cy="47538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128467" y="2084014"/>
            <a:ext cx="550299" cy="45713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4972" y="2830237"/>
            <a:ext cx="8869304" cy="54260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dirty="0">
                <a:solidFill>
                  <a:schemeClr val="tx1"/>
                </a:solidFill>
              </a:rPr>
              <a:t>С </a:t>
            </a:r>
            <a:r>
              <a:rPr lang="kk-KZ" sz="2000" dirty="0" smtClean="0">
                <a:solidFill>
                  <a:schemeClr val="tx1"/>
                </a:solidFill>
              </a:rPr>
              <a:t>2020 г</a:t>
            </a:r>
            <a:r>
              <a:rPr lang="kk-KZ" sz="2000" dirty="0">
                <a:solidFill>
                  <a:schemeClr val="tx1"/>
                </a:solidFill>
              </a:rPr>
              <a:t>. </a:t>
            </a:r>
            <a:r>
              <a:rPr lang="kk-KZ" sz="2000" dirty="0" smtClean="0">
                <a:solidFill>
                  <a:schemeClr val="tx1"/>
                </a:solidFill>
              </a:rPr>
              <a:t>объект </a:t>
            </a:r>
            <a:r>
              <a:rPr lang="kk-KZ" sz="2000" dirty="0">
                <a:solidFill>
                  <a:schemeClr val="tx1"/>
                </a:solidFill>
              </a:rPr>
              <a:t>обложения </a:t>
            </a:r>
            <a:r>
              <a:rPr lang="kk-KZ" sz="2000" dirty="0" smtClean="0">
                <a:solidFill>
                  <a:schemeClr val="tx1"/>
                </a:solidFill>
              </a:rPr>
              <a:t>ЕЗН - полученный доход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8329" y="3676710"/>
            <a:ext cx="514113" cy="40342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0" idx="1"/>
          </p:cNvCxnSpPr>
          <p:nvPr/>
        </p:nvCxnSpPr>
        <p:spPr>
          <a:xfrm>
            <a:off x="654695" y="1376767"/>
            <a:ext cx="250277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Прямая соединительная линия 14"/>
          <p:cNvCxnSpPr>
            <a:stCxn id="19" idx="6"/>
            <a:endCxn id="7" idx="1"/>
          </p:cNvCxnSpPr>
          <p:nvPr/>
        </p:nvCxnSpPr>
        <p:spPr>
          <a:xfrm>
            <a:off x="661103" y="4834500"/>
            <a:ext cx="229047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 flipV="1">
            <a:off x="678766" y="2312582"/>
            <a:ext cx="226204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 flipV="1">
            <a:off x="636472" y="3101537"/>
            <a:ext cx="268500" cy="166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632442" y="3878423"/>
            <a:ext cx="27253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Овал 18"/>
          <p:cNvSpPr/>
          <p:nvPr/>
        </p:nvSpPr>
        <p:spPr>
          <a:xfrm>
            <a:off x="104395" y="4583469"/>
            <a:ext cx="556708" cy="50206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04972" y="980728"/>
            <a:ext cx="8872562" cy="79207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000" dirty="0">
                <a:solidFill>
                  <a:schemeClr val="tx1"/>
                </a:solidFill>
              </a:rPr>
              <a:t>Для плательщиков </a:t>
            </a:r>
            <a:r>
              <a:rPr lang="kk-KZ" sz="2000" b="1" dirty="0">
                <a:solidFill>
                  <a:schemeClr val="tx1"/>
                </a:solidFill>
              </a:rPr>
              <a:t>ЕЗН </a:t>
            </a:r>
            <a:r>
              <a:rPr lang="kk-KZ" sz="2000" dirty="0">
                <a:solidFill>
                  <a:schemeClr val="tx1"/>
                </a:solidFill>
              </a:rPr>
              <a:t>отменяется социальный налог за главу, членов и работников КФХ, 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75333" y="5301208"/>
            <a:ext cx="8902200" cy="5521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Исключение </a:t>
            </a:r>
            <a:r>
              <a:rPr lang="ru-RU" sz="1800" dirty="0">
                <a:solidFill>
                  <a:schemeClr val="tx1"/>
                </a:solidFill>
              </a:rPr>
              <a:t>ограничения для </a:t>
            </a:r>
            <a:r>
              <a:rPr lang="ru-RU" sz="1800" b="1" dirty="0">
                <a:solidFill>
                  <a:schemeClr val="tx1"/>
                </a:solidFill>
              </a:rPr>
              <a:t>аффилированных</a:t>
            </a:r>
            <a:r>
              <a:rPr lang="ru-RU" sz="1800" dirty="0">
                <a:solidFill>
                  <a:schemeClr val="tx1"/>
                </a:solidFill>
              </a:rPr>
              <a:t> лиц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114301" y="5301208"/>
            <a:ext cx="561739" cy="552139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25" idx="6"/>
            <a:endCxn id="22" idx="1"/>
          </p:cNvCxnSpPr>
          <p:nvPr/>
        </p:nvCxnSpPr>
        <p:spPr>
          <a:xfrm>
            <a:off x="676040" y="5577278"/>
            <a:ext cx="199293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3911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endCxn id="68" idx="0"/>
          </p:cNvCxnSpPr>
          <p:nvPr/>
        </p:nvCxnSpPr>
        <p:spPr>
          <a:xfrm>
            <a:off x="688880" y="1351014"/>
            <a:ext cx="9598" cy="419578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95865" y="944139"/>
            <a:ext cx="7951510" cy="3717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налога на сверхприбыль </a:t>
            </a:r>
            <a:r>
              <a:rPr lang="ru-RU" sz="1600" dirty="0" smtClean="0">
                <a:solidFill>
                  <a:schemeClr val="tx1"/>
                </a:solidFill>
              </a:rPr>
              <a:t>для ГМК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16496" y="941257"/>
            <a:ext cx="566057" cy="40975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415449" y="2175742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416496" y="1498051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83981" y="1985414"/>
            <a:ext cx="7944410" cy="80866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</a:rPr>
              <a:t>Альтернативный налог </a:t>
            </a:r>
            <a:r>
              <a:rPr lang="ru-RU" sz="1600" dirty="0" smtClean="0">
                <a:solidFill>
                  <a:schemeClr val="tx1"/>
                </a:solidFill>
              </a:rPr>
              <a:t>недропользователя. Вместо НДПИ, НСП, рентного налога. </a:t>
            </a:r>
            <a:r>
              <a:rPr lang="ru-RU" sz="1600" b="1" dirty="0" smtClean="0">
                <a:solidFill>
                  <a:schemeClr val="tx1"/>
                </a:solidFill>
              </a:rPr>
              <a:t>Добровольный</a:t>
            </a:r>
            <a:r>
              <a:rPr lang="ru-RU" sz="1600" dirty="0" smtClean="0">
                <a:solidFill>
                  <a:schemeClr val="tx1"/>
                </a:solidFill>
              </a:rPr>
              <a:t> выбор. Распространяется на </a:t>
            </a:r>
            <a:r>
              <a:rPr lang="ru-RU" sz="1600" b="1" dirty="0" smtClean="0">
                <a:solidFill>
                  <a:schemeClr val="tx1"/>
                </a:solidFill>
              </a:rPr>
              <a:t>сверхглубокие</a:t>
            </a:r>
            <a:r>
              <a:rPr lang="ru-RU" sz="1600" dirty="0" smtClean="0">
                <a:solidFill>
                  <a:schemeClr val="tx1"/>
                </a:solidFill>
              </a:rPr>
              <a:t> и </a:t>
            </a:r>
            <a:r>
              <a:rPr lang="ru-RU" sz="1600" b="1" dirty="0" smtClean="0">
                <a:solidFill>
                  <a:schemeClr val="tx1"/>
                </a:solidFill>
              </a:rPr>
              <a:t>морские</a:t>
            </a:r>
            <a:r>
              <a:rPr lang="ru-RU" sz="1600" dirty="0" smtClean="0">
                <a:solidFill>
                  <a:schemeClr val="tx1"/>
                </a:solidFill>
              </a:rPr>
              <a:t> месторождения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415449" y="3180603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981506" y="1147470"/>
            <a:ext cx="414358" cy="662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85938" y="1712054"/>
            <a:ext cx="439259" cy="290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81506" y="2389745"/>
            <a:ext cx="402475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</p:cNvCxnSpPr>
          <p:nvPr/>
        </p:nvCxnSpPr>
        <p:spPr>
          <a:xfrm>
            <a:off x="981506" y="3394606"/>
            <a:ext cx="40737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821569" y="4520436"/>
            <a:ext cx="562412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418616" y="4296820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395865" y="1488200"/>
            <a:ext cx="7951510" cy="36543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Отмена </a:t>
            </a:r>
            <a:r>
              <a:rPr lang="ru-RU" sz="1600" b="1" dirty="0" smtClean="0">
                <a:solidFill>
                  <a:schemeClr val="tx1"/>
                </a:solidFill>
              </a:rPr>
              <a:t>бонуса </a:t>
            </a:r>
            <a:r>
              <a:rPr lang="ru-RU" sz="1600" b="1" dirty="0">
                <a:solidFill>
                  <a:schemeClr val="tx1"/>
                </a:solidFill>
              </a:rPr>
              <a:t>коммерческого </a:t>
            </a:r>
            <a:r>
              <a:rPr lang="ru-RU" sz="1600" b="1" dirty="0" smtClean="0">
                <a:solidFill>
                  <a:schemeClr val="tx1"/>
                </a:solidFill>
              </a:rPr>
              <a:t>обнаружения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15449" y="5546797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6</a:t>
            </a:r>
          </a:p>
        </p:txBody>
      </p:sp>
      <p:cxnSp>
        <p:nvCxnSpPr>
          <p:cNvPr id="76" name="Прямая соединительная линия 75"/>
          <p:cNvCxnSpPr>
            <a:stCxn id="68" idx="6"/>
          </p:cNvCxnSpPr>
          <p:nvPr/>
        </p:nvCxnSpPr>
        <p:spPr>
          <a:xfrm>
            <a:off x="981506" y="5760800"/>
            <a:ext cx="402475" cy="150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388882" y="2865759"/>
            <a:ext cx="7939509" cy="9109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Введение арендных платежей. </a:t>
            </a:r>
            <a:r>
              <a:rPr lang="ru-RU" sz="1600" b="1" dirty="0" smtClean="0">
                <a:solidFill>
                  <a:schemeClr val="tx1"/>
                </a:solidFill>
              </a:rPr>
              <a:t>Прогрессивная</a:t>
            </a:r>
            <a:r>
              <a:rPr lang="ru-RU" sz="1600" dirty="0" smtClean="0">
                <a:solidFill>
                  <a:schemeClr val="tx1"/>
                </a:solidFill>
              </a:rPr>
              <a:t> ставка на этапе разведки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(15-60 МРП за 1 блок - 2 </a:t>
            </a:r>
            <a:r>
              <a:rPr lang="ru-RU" sz="1600" dirty="0" err="1" smtClean="0">
                <a:solidFill>
                  <a:schemeClr val="tx1"/>
                </a:solidFill>
              </a:rPr>
              <a:t>кв.км</a:t>
            </a:r>
            <a:r>
              <a:rPr lang="ru-RU" sz="1600" dirty="0" smtClean="0">
                <a:solidFill>
                  <a:schemeClr val="tx1"/>
                </a:solidFill>
              </a:rPr>
              <a:t>). </a:t>
            </a:r>
            <a:r>
              <a:rPr lang="ru-RU" sz="1600" b="1" dirty="0" smtClean="0">
                <a:solidFill>
                  <a:schemeClr val="tx1"/>
                </a:solidFill>
              </a:rPr>
              <a:t>Равномерная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ставка на этапе </a:t>
            </a:r>
            <a:r>
              <a:rPr lang="ru-RU" sz="1600" dirty="0" smtClean="0">
                <a:solidFill>
                  <a:schemeClr val="tx1"/>
                </a:solidFill>
              </a:rPr>
              <a:t>добычи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(215 МРП за 1 блок)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383981" y="5113446"/>
            <a:ext cx="7944070" cy="1150957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у источника выплаты недропользователя, когда его </a:t>
            </a:r>
            <a:r>
              <a:rPr lang="ru-RU" sz="1600" b="1" dirty="0" smtClean="0">
                <a:solidFill>
                  <a:schemeClr val="tx1"/>
                </a:solidFill>
              </a:rPr>
              <a:t>акции</a:t>
            </a:r>
            <a:r>
              <a:rPr lang="ru-RU" sz="1600" dirty="0" smtClean="0">
                <a:solidFill>
                  <a:schemeClr val="tx1"/>
                </a:solidFill>
              </a:rPr>
              <a:t> продаются за рубежом </a:t>
            </a:r>
            <a:r>
              <a:rPr lang="ru-RU" sz="1600" b="1" dirty="0" smtClean="0">
                <a:solidFill>
                  <a:schemeClr val="tx1"/>
                </a:solidFill>
              </a:rPr>
              <a:t>с приростом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>
                <a:solidFill>
                  <a:schemeClr val="tx1"/>
                </a:solidFill>
              </a:rPr>
              <a:t>Вся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прочая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экономика</a:t>
            </a:r>
            <a:r>
              <a:rPr lang="ru-RU" sz="1600" dirty="0">
                <a:solidFill>
                  <a:schemeClr val="tx1"/>
                </a:solidFill>
              </a:rPr>
              <a:t> сегодня </a:t>
            </a:r>
            <a:r>
              <a:rPr lang="ru-RU" sz="1600" b="1" dirty="0">
                <a:solidFill>
                  <a:schemeClr val="tx1"/>
                </a:solidFill>
              </a:rPr>
              <a:t>освобождена</a:t>
            </a:r>
            <a:r>
              <a:rPr lang="ru-RU" sz="1600" dirty="0">
                <a:solidFill>
                  <a:schemeClr val="tx1"/>
                </a:solidFill>
              </a:rPr>
              <a:t> от уплаты)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95864" y="3921760"/>
            <a:ext cx="7920644" cy="104662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Освобождение от </a:t>
            </a:r>
            <a:r>
              <a:rPr lang="ru-RU" sz="1600" dirty="0" smtClean="0">
                <a:solidFill>
                  <a:schemeClr val="tx1"/>
                </a:solidFill>
              </a:rPr>
              <a:t>КПН </a:t>
            </a:r>
            <a:r>
              <a:rPr lang="ru-RU" sz="1600" dirty="0">
                <a:solidFill>
                  <a:schemeClr val="tx1"/>
                </a:solidFill>
              </a:rPr>
              <a:t>у источника выплаты </a:t>
            </a:r>
            <a:r>
              <a:rPr lang="ru-RU" sz="1600" b="1" dirty="0" smtClean="0">
                <a:solidFill>
                  <a:schemeClr val="tx1"/>
                </a:solidFill>
              </a:rPr>
              <a:t>дивидендов </a:t>
            </a:r>
            <a:r>
              <a:rPr lang="ru-RU" sz="1600" b="1" dirty="0" err="1" smtClean="0">
                <a:solidFill>
                  <a:schemeClr val="tx1"/>
                </a:solidFill>
              </a:rPr>
              <a:t>недропользователя</a:t>
            </a:r>
            <a:r>
              <a:rPr lang="ru-RU" sz="1600" dirty="0" smtClean="0">
                <a:solidFill>
                  <a:schemeClr val="tx1"/>
                </a:solidFill>
              </a:rPr>
              <a:t>. (</a:t>
            </a:r>
            <a:r>
              <a:rPr lang="ru-RU" sz="1600" b="1" dirty="0" smtClean="0">
                <a:solidFill>
                  <a:schemeClr val="tx1"/>
                </a:solidFill>
              </a:rPr>
              <a:t>Вся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прочая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экономика</a:t>
            </a:r>
            <a:r>
              <a:rPr lang="ru-RU" sz="1600" dirty="0" smtClean="0">
                <a:solidFill>
                  <a:schemeClr val="tx1"/>
                </a:solidFill>
              </a:rPr>
              <a:t> сегодня </a:t>
            </a:r>
            <a:r>
              <a:rPr lang="ru-RU" sz="1600" b="1" dirty="0" smtClean="0">
                <a:solidFill>
                  <a:schemeClr val="tx1"/>
                </a:solidFill>
              </a:rPr>
              <a:t>освобождена</a:t>
            </a:r>
            <a:r>
              <a:rPr lang="ru-RU" sz="1600" dirty="0" smtClean="0">
                <a:solidFill>
                  <a:schemeClr val="tx1"/>
                </a:solidFill>
              </a:rPr>
              <a:t> от уплаты)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2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5" descr="C:\Users\shaimahanov_na\Pictures\101Рисунок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851" y="1369886"/>
            <a:ext cx="1495076" cy="133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НЕДРОПОЛЬЗОВАНИЕ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9" idx="0"/>
            <a:endCxn id="34" idx="0"/>
          </p:cNvCxnSpPr>
          <p:nvPr/>
        </p:nvCxnSpPr>
        <p:spPr>
          <a:xfrm>
            <a:off x="656471" y="1180628"/>
            <a:ext cx="11812" cy="296433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1343163" y="1926937"/>
            <a:ext cx="7920644" cy="54198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При реализации газа Национальному оператору доход определяется не по утвержденной цене, а </a:t>
            </a:r>
            <a:r>
              <a:rPr lang="ru-RU" sz="1600" b="1" dirty="0" smtClean="0">
                <a:solidFill>
                  <a:schemeClr val="tx1"/>
                </a:solidFill>
              </a:rPr>
              <a:t>по фактической цене </a:t>
            </a:r>
            <a:r>
              <a:rPr lang="ru-RU" sz="1600" dirty="0" smtClean="0">
                <a:solidFill>
                  <a:schemeClr val="tx1"/>
                </a:solidFill>
              </a:rPr>
              <a:t>реализации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64005" y="1180628"/>
            <a:ext cx="584932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43163" y="975888"/>
            <a:ext cx="7944410" cy="83748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Расходы </a:t>
            </a:r>
            <a:r>
              <a:rPr lang="ru-RU" sz="1600" dirty="0">
                <a:solidFill>
                  <a:schemeClr val="tx1"/>
                </a:solidFill>
              </a:rPr>
              <a:t>на </a:t>
            </a:r>
            <a:r>
              <a:rPr lang="ru-RU" sz="1600" dirty="0" smtClean="0">
                <a:solidFill>
                  <a:schemeClr val="tx1"/>
                </a:solidFill>
              </a:rPr>
              <a:t>разведку до начала добычи можно будет учесть в другом контракте, где началась добыча (</a:t>
            </a:r>
            <a:r>
              <a:rPr lang="ru-RU" sz="1600" b="1" dirty="0" smtClean="0">
                <a:solidFill>
                  <a:schemeClr val="tx1"/>
                </a:solidFill>
              </a:rPr>
              <a:t>амортизация 25%). </a:t>
            </a:r>
            <a:r>
              <a:rPr lang="ru-RU" sz="1600" dirty="0" smtClean="0">
                <a:solidFill>
                  <a:schemeClr val="tx1"/>
                </a:solidFill>
              </a:rPr>
              <a:t>Сейчас в случае неудачной разведки расходы в налогах не учитываются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6021" y="1977719"/>
            <a:ext cx="566057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</a:t>
            </a:r>
            <a:endParaRPr lang="ru-RU" sz="1600" dirty="0"/>
          </a:p>
        </p:txBody>
      </p:sp>
      <p:cxnSp>
        <p:nvCxnSpPr>
          <p:cNvPr id="17" name="Прямая соединительная линия 16"/>
          <p:cNvCxnSpPr>
            <a:stCxn id="9" idx="6"/>
            <a:endCxn id="12" idx="1"/>
          </p:cNvCxnSpPr>
          <p:nvPr/>
        </p:nvCxnSpPr>
        <p:spPr>
          <a:xfrm>
            <a:off x="948937" y="1394631"/>
            <a:ext cx="39422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13" idx="6"/>
            <a:endCxn id="6" idx="1"/>
          </p:cNvCxnSpPr>
          <p:nvPr/>
        </p:nvCxnSpPr>
        <p:spPr>
          <a:xfrm>
            <a:off x="962078" y="2191722"/>
            <a:ext cx="381085" cy="6205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1324235" y="2614814"/>
            <a:ext cx="7958500" cy="64146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огда, мировые цены опускаются ниже себестоимости, то при экспорте нефти доход брать не по себестоимости, а </a:t>
            </a:r>
            <a:r>
              <a:rPr lang="ru-RU" sz="1600" b="1" dirty="0" smtClean="0">
                <a:solidFill>
                  <a:schemeClr val="tx1"/>
                </a:solidFill>
              </a:rPr>
              <a:t>по мировой цене 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22" idx="6"/>
            <a:endCxn id="19" idx="1"/>
          </p:cNvCxnSpPr>
          <p:nvPr/>
        </p:nvCxnSpPr>
        <p:spPr>
          <a:xfrm>
            <a:off x="984606" y="2930136"/>
            <a:ext cx="339629" cy="541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2" name="Овал 21"/>
          <p:cNvSpPr/>
          <p:nvPr/>
        </p:nvSpPr>
        <p:spPr>
          <a:xfrm>
            <a:off x="396021" y="2716133"/>
            <a:ext cx="588585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</a:t>
            </a:r>
            <a:endParaRPr lang="ru-RU" sz="1600" dirty="0"/>
          </a:p>
        </p:txBody>
      </p:sp>
      <p:sp>
        <p:nvSpPr>
          <p:cNvPr id="24" name="Овал 23"/>
          <p:cNvSpPr/>
          <p:nvPr/>
        </p:nvSpPr>
        <p:spPr>
          <a:xfrm>
            <a:off x="362179" y="3484582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46782" y="3458170"/>
            <a:ext cx="7920644" cy="480831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rgbClr val="FF0000"/>
                </a:solidFill>
              </a:rPr>
              <a:t>Снижение ставки НДПИ по </a:t>
            </a:r>
            <a:r>
              <a:rPr lang="ru-RU" sz="1600" b="1" dirty="0" smtClean="0">
                <a:solidFill>
                  <a:srgbClr val="FF0000"/>
                </a:solidFill>
              </a:rPr>
              <a:t>олову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38" name="Прямая соединительная линия 37"/>
          <p:cNvCxnSpPr>
            <a:stCxn id="24" idx="6"/>
            <a:endCxn id="37" idx="1"/>
          </p:cNvCxnSpPr>
          <p:nvPr/>
        </p:nvCxnSpPr>
        <p:spPr>
          <a:xfrm>
            <a:off x="950763" y="3698585"/>
            <a:ext cx="396019" cy="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Овал 33"/>
          <p:cNvSpPr/>
          <p:nvPr/>
        </p:nvSpPr>
        <p:spPr>
          <a:xfrm>
            <a:off x="373991" y="4144958"/>
            <a:ext cx="588584" cy="428006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</a:t>
            </a:r>
            <a:endParaRPr lang="ru-RU" sz="16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343163" y="4054322"/>
            <a:ext cx="7920644" cy="604760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Отмена </a:t>
            </a:r>
            <a:r>
              <a:rPr lang="ru-RU" sz="1600" dirty="0"/>
              <a:t>платежа по возмещению исторических затрат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4" idx="6"/>
            <a:endCxn id="36" idx="1"/>
          </p:cNvCxnSpPr>
          <p:nvPr/>
        </p:nvCxnSpPr>
        <p:spPr>
          <a:xfrm flipV="1">
            <a:off x="962575" y="4356702"/>
            <a:ext cx="380588" cy="225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6172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6496" y="260648"/>
            <a:ext cx="8930878" cy="57606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/>
              <a:t>ФИНАНСОВЫЙ СЕКТОР</a:t>
            </a:r>
            <a:endParaRPr lang="ru-RU" sz="1800" dirty="0"/>
          </a:p>
        </p:txBody>
      </p:sp>
      <p:cxnSp>
        <p:nvCxnSpPr>
          <p:cNvPr id="4" name="Прямая соединительная линия 3"/>
          <p:cNvCxnSpPr>
            <a:stCxn id="8" idx="4"/>
            <a:endCxn id="36" idx="0"/>
          </p:cNvCxnSpPr>
          <p:nvPr/>
        </p:nvCxnSpPr>
        <p:spPr>
          <a:xfrm>
            <a:off x="644730" y="1695718"/>
            <a:ext cx="20416" cy="347262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1335640" y="1971593"/>
            <a:ext cx="8125897" cy="69221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Освобождение </a:t>
            </a:r>
            <a:r>
              <a:rPr lang="ru-RU" sz="1800" dirty="0">
                <a:solidFill>
                  <a:schemeClr val="tx1"/>
                </a:solidFill>
              </a:rPr>
              <a:t>от </a:t>
            </a:r>
            <a:r>
              <a:rPr lang="ru-RU" sz="1800" b="1" dirty="0">
                <a:solidFill>
                  <a:schemeClr val="tx1"/>
                </a:solidFill>
              </a:rPr>
              <a:t>ИПН</a:t>
            </a:r>
            <a:r>
              <a:rPr lang="ru-RU" sz="1800" dirty="0">
                <a:solidFill>
                  <a:schemeClr val="tx1"/>
                </a:solidFill>
              </a:rPr>
              <a:t> дохода физических лиц </a:t>
            </a:r>
            <a:r>
              <a:rPr lang="ru-RU" sz="1800" b="1" dirty="0">
                <a:solidFill>
                  <a:schemeClr val="tx1"/>
                </a:solidFill>
              </a:rPr>
              <a:t>при прощении </a:t>
            </a:r>
            <a:r>
              <a:rPr lang="ru-RU" sz="1800" dirty="0" smtClean="0">
                <a:solidFill>
                  <a:schemeClr val="tx1"/>
                </a:solidFill>
              </a:rPr>
              <a:t>задолженности. Действует </a:t>
            </a:r>
            <a:r>
              <a:rPr lang="ru-RU" sz="1800" b="1" dirty="0" smtClean="0">
                <a:solidFill>
                  <a:schemeClr val="tx1"/>
                </a:solidFill>
              </a:rPr>
              <a:t>3 года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63606" y="2853971"/>
            <a:ext cx="8125898" cy="935069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Налогообложение </a:t>
            </a:r>
            <a:r>
              <a:rPr lang="ru-RU" sz="1800" b="1" dirty="0" smtClean="0">
                <a:solidFill>
                  <a:schemeClr val="tx1"/>
                </a:solidFill>
              </a:rPr>
              <a:t>коллектора по факту</a:t>
            </a:r>
            <a:r>
              <a:rPr lang="ru-RU" sz="1800" dirty="0" smtClean="0">
                <a:solidFill>
                  <a:schemeClr val="tx1"/>
                </a:solidFill>
              </a:rPr>
              <a:t>. Предлагается облагать дисконт коллектора по факту </a:t>
            </a:r>
            <a:r>
              <a:rPr lang="ru-RU" sz="1800" b="1" dirty="0" smtClean="0">
                <a:solidFill>
                  <a:schemeClr val="tx1"/>
                </a:solidFill>
              </a:rPr>
              <a:t>после отработки актива</a:t>
            </a:r>
            <a:r>
              <a:rPr lang="ru-RU" sz="1800" dirty="0" smtClean="0">
                <a:solidFill>
                  <a:schemeClr val="tx1"/>
                </a:solidFill>
              </a:rPr>
              <a:t>. Сегодня дисконт облагается сразу до начала отработки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61701" y="1113677"/>
            <a:ext cx="566057" cy="582041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</a:t>
            </a:r>
            <a:endParaRPr lang="ru-RU" sz="1600" dirty="0"/>
          </a:p>
        </p:txBody>
      </p:sp>
      <p:sp>
        <p:nvSpPr>
          <p:cNvPr id="9" name="Овал 8"/>
          <p:cNvSpPr/>
          <p:nvPr/>
        </p:nvSpPr>
        <p:spPr>
          <a:xfrm>
            <a:off x="358418" y="3028241"/>
            <a:ext cx="571567" cy="571452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61701" y="2036031"/>
            <a:ext cx="571567" cy="563338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63607" y="3933057"/>
            <a:ext cx="8125897" cy="1069558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Изменение порядка обложения ИПН накопительного страхования. Сегодня страховые взносы относятся на вычеты по ИПН, а страховые выплаты облагаются. Предлагается </a:t>
            </a:r>
            <a:r>
              <a:rPr lang="ru-RU" sz="1800" b="1" dirty="0" smtClean="0">
                <a:solidFill>
                  <a:schemeClr val="tx1"/>
                </a:solidFill>
              </a:rPr>
              <a:t>перенести освобождение </a:t>
            </a:r>
            <a:r>
              <a:rPr lang="ru-RU" sz="1800" dirty="0" smtClean="0">
                <a:solidFill>
                  <a:schemeClr val="tx1"/>
                </a:solidFill>
              </a:rPr>
              <a:t>от ИПН на страховые выплаты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5716" y="4193212"/>
            <a:ext cx="538860" cy="54924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</a:t>
            </a:r>
            <a:endParaRPr lang="ru-RU" sz="1600" dirty="0"/>
          </a:p>
        </p:txBody>
      </p:sp>
      <p:cxnSp>
        <p:nvCxnSpPr>
          <p:cNvPr id="14" name="Прямая соединительная линия 13"/>
          <p:cNvCxnSpPr>
            <a:stCxn id="8" idx="6"/>
            <a:endCxn id="26" idx="1"/>
          </p:cNvCxnSpPr>
          <p:nvPr/>
        </p:nvCxnSpPr>
        <p:spPr>
          <a:xfrm>
            <a:off x="927758" y="1404698"/>
            <a:ext cx="435849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Прямая соединительная линия 15"/>
          <p:cNvCxnSpPr>
            <a:stCxn id="10" idx="6"/>
            <a:endCxn id="5" idx="1"/>
          </p:cNvCxnSpPr>
          <p:nvPr/>
        </p:nvCxnSpPr>
        <p:spPr>
          <a:xfrm>
            <a:off x="933268" y="2317700"/>
            <a:ext cx="402372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Прямая соединительная линия 16"/>
          <p:cNvCxnSpPr>
            <a:stCxn id="13" idx="6"/>
            <a:endCxn id="12" idx="1"/>
          </p:cNvCxnSpPr>
          <p:nvPr/>
        </p:nvCxnSpPr>
        <p:spPr>
          <a:xfrm>
            <a:off x="934576" y="4467836"/>
            <a:ext cx="42903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stCxn id="9" idx="6"/>
            <a:endCxn id="6" idx="1"/>
          </p:cNvCxnSpPr>
          <p:nvPr/>
        </p:nvCxnSpPr>
        <p:spPr>
          <a:xfrm>
            <a:off x="929985" y="3313967"/>
            <a:ext cx="433621" cy="7539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1363607" y="964571"/>
            <a:ext cx="8125896" cy="880253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800" dirty="0"/>
              <a:t>В связи с переходом на новый стандарт </a:t>
            </a:r>
            <a:r>
              <a:rPr lang="ru-RU" sz="1800" b="1" dirty="0"/>
              <a:t>МСФО (с 39 на 9) </a:t>
            </a:r>
            <a:r>
              <a:rPr lang="ru-RU" sz="1800" dirty="0"/>
              <a:t>увеличиваются размеры провизий. Сумма увеличения провизий будет относиться на вычеты.</a:t>
            </a:r>
          </a:p>
        </p:txBody>
      </p:sp>
      <p:sp>
        <p:nvSpPr>
          <p:cNvPr id="36" name="Овал 35"/>
          <p:cNvSpPr/>
          <p:nvPr/>
        </p:nvSpPr>
        <p:spPr>
          <a:xfrm>
            <a:off x="395716" y="5168344"/>
            <a:ext cx="538860" cy="549247"/>
          </a:xfrm>
          <a:prstGeom prst="ellips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</a:t>
            </a:r>
            <a:endParaRPr lang="ru-RU" sz="16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363607" y="5203220"/>
            <a:ext cx="8125897" cy="479495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Освобождение </a:t>
            </a:r>
            <a:r>
              <a:rPr lang="ru-RU" sz="1800" dirty="0">
                <a:solidFill>
                  <a:schemeClr val="tx1"/>
                </a:solidFill>
              </a:rPr>
              <a:t>от НДС реализации </a:t>
            </a:r>
            <a:r>
              <a:rPr lang="ru-RU" sz="1800" b="1" dirty="0">
                <a:solidFill>
                  <a:schemeClr val="tx1"/>
                </a:solidFill>
              </a:rPr>
              <a:t>инвестиционного золота</a:t>
            </a:r>
          </a:p>
        </p:txBody>
      </p:sp>
      <p:cxnSp>
        <p:nvCxnSpPr>
          <p:cNvPr id="38" name="Прямая соединительная линия 37"/>
          <p:cNvCxnSpPr>
            <a:stCxn id="36" idx="6"/>
            <a:endCxn id="37" idx="1"/>
          </p:cNvCxnSpPr>
          <p:nvPr/>
        </p:nvCxnSpPr>
        <p:spPr>
          <a:xfrm>
            <a:off x="934576" y="5442968"/>
            <a:ext cx="429031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944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39490</TotalTime>
  <Words>1648</Words>
  <Application>Microsoft Office PowerPoint</Application>
  <PresentationFormat>Лист A4 (210x297 мм)</PresentationFormat>
  <Paragraphs>223</Paragraphs>
  <Slides>18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4_Оформление по умолчанию</vt:lpstr>
      <vt:lpstr>6_Оформление по умолчанию</vt:lpstr>
      <vt:lpstr>ПРОЕКТ НОВОГО НАЛОГОВОГО КОДЕКСА</vt:lpstr>
      <vt:lpstr>ДЛЯ ЧЕГО НУЖНЫ ИЗМЕНЕНИЯ? ЧТО НОВОГО?</vt:lpstr>
      <vt:lpstr>ИДЕОЛОГИЯ </vt:lpstr>
      <vt:lpstr>ЛЕГКИЙ ЯЗЫК ТЕКСТА</vt:lpstr>
      <vt:lpstr>РАЗВИТИЕ МСБ</vt:lpstr>
      <vt:lpstr>РАЗВИТИЕ АПК</vt:lpstr>
      <vt:lpstr>НЕДРОПОЛЬЗОВАНИЕ</vt:lpstr>
      <vt:lpstr>НЕДРОПОЛЬЗОВАНИЕ</vt:lpstr>
      <vt:lpstr>ФИНАНСОВЫЙ СЕКТОР</vt:lpstr>
      <vt:lpstr>РЕАЛЬНЫЙ СЕКТОР</vt:lpstr>
      <vt:lpstr>РЕАЛЬНЫЙ СЕКТОР (ИНВЕСТИЦИОННЫЕ КОНТРАКТЫ)</vt:lpstr>
      <vt:lpstr>НАЛОГООБЛОЖЕНИЕ СЭЗ</vt:lpstr>
      <vt:lpstr>ЛЬГОТЫ</vt:lpstr>
      <vt:lpstr>СОЦИАЛЬНАЯ СФЕРА</vt:lpstr>
      <vt:lpstr>АДМИНИСТРИРОВАНИЕ</vt:lpstr>
      <vt:lpstr>СОПУТСТВУЮЩИЕ ЗАКОНОПРОЕКТЫ</vt:lpstr>
      <vt:lpstr>ЧТО ДАДУТ НАЛОГОВЫЕ НОВШЕСТВА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4487</cp:revision>
  <cp:lastPrinted>2017-11-06T11:32:51Z</cp:lastPrinted>
  <dcterms:created xsi:type="dcterms:W3CDTF">2008-11-13T12:29:55Z</dcterms:created>
  <dcterms:modified xsi:type="dcterms:W3CDTF">2017-12-05T03:56:36Z</dcterms:modified>
</cp:coreProperties>
</file>