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4" r:id="rId3"/>
    <p:sldId id="305" r:id="rId4"/>
    <p:sldId id="306" r:id="rId5"/>
    <p:sldId id="307" r:id="rId6"/>
    <p:sldId id="308" r:id="rId7"/>
    <p:sldId id="270" r:id="rId8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679B"/>
    <a:srgbClr val="9999FF"/>
    <a:srgbClr val="6666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97" autoAdjust="0"/>
    <p:restoredTop sz="94660"/>
  </p:normalViewPr>
  <p:slideViewPr>
    <p:cSldViewPr>
      <p:cViewPr varScale="1">
        <p:scale>
          <a:sx n="68" d="100"/>
          <a:sy n="68" d="100"/>
        </p:scale>
        <p:origin x="141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769474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326291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518927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215211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510328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06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06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77379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37488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281580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1297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513115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013031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4600"/>
            <a:ext cx="8732838" cy="32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26"/>
          <a:stretch>
            <a:fillRect/>
          </a:stretch>
        </p:blipFill>
        <p:spPr bwMode="auto">
          <a:xfrm>
            <a:off x="1941513" y="1609725"/>
            <a:ext cx="7202487" cy="463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56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ru-RU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90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ru-RU"/>
              <a:t>Cliquez pour modifier les styles du texte du masque</a:t>
            </a:r>
          </a:p>
          <a:p>
            <a:pPr lvl="1"/>
            <a:r>
              <a:rPr lang="fr-FR" altLang="ru-RU"/>
              <a:t>Deuxième niveau</a:t>
            </a:r>
          </a:p>
          <a:p>
            <a:pPr lvl="2"/>
            <a:r>
              <a:rPr lang="fr-FR" altLang="ru-RU"/>
              <a:t>Troisième niveau</a:t>
            </a:r>
          </a:p>
          <a:p>
            <a:pPr lvl="3"/>
            <a:r>
              <a:rPr lang="fr-FR" altLang="ru-RU"/>
              <a:t>Quatrième niveau</a:t>
            </a:r>
          </a:p>
          <a:p>
            <a:pPr lvl="4"/>
            <a:r>
              <a:rPr lang="fr-FR" altLang="ru-RU"/>
              <a:t>Cinquième niveau</a:t>
            </a:r>
          </a:p>
        </p:txBody>
      </p:sp>
      <p:sp>
        <p:nvSpPr>
          <p:cNvPr id="1032" name="Freeform 8"/>
          <p:cNvSpPr>
            <a:spLocks/>
          </p:cNvSpPr>
          <p:nvPr userDrawn="1"/>
        </p:nvSpPr>
        <p:spPr bwMode="auto">
          <a:xfrm>
            <a:off x="457200" y="914400"/>
            <a:ext cx="8686800" cy="228600"/>
          </a:xfrm>
          <a:custGeom>
            <a:avLst/>
            <a:gdLst>
              <a:gd name="T0" fmla="*/ 0 w 11516"/>
              <a:gd name="T1" fmla="*/ 0 h 440"/>
              <a:gd name="T2" fmla="*/ 11516 w 11516"/>
              <a:gd name="T3" fmla="*/ 0 h 440"/>
              <a:gd name="T4" fmla="*/ 11502 w 11516"/>
              <a:gd name="T5" fmla="*/ 440 h 440"/>
              <a:gd name="T6" fmla="*/ 8740 w 11516"/>
              <a:gd name="T7" fmla="*/ 440 h 440"/>
              <a:gd name="T8" fmla="*/ 8450 w 11516"/>
              <a:gd name="T9" fmla="*/ 150 h 440"/>
              <a:gd name="T10" fmla="*/ 150 w 11516"/>
              <a:gd name="T11" fmla="*/ 150 h 440"/>
              <a:gd name="T12" fmla="*/ 0 w 11516"/>
              <a:gd name="T13" fmla="*/ 0 h 4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516" h="440">
                <a:moveTo>
                  <a:pt x="0" y="0"/>
                </a:moveTo>
                <a:lnTo>
                  <a:pt x="11516" y="0"/>
                </a:lnTo>
                <a:lnTo>
                  <a:pt x="11502" y="440"/>
                </a:lnTo>
                <a:lnTo>
                  <a:pt x="8740" y="440"/>
                </a:lnTo>
                <a:lnTo>
                  <a:pt x="8450" y="150"/>
                </a:lnTo>
                <a:lnTo>
                  <a:pt x="150" y="150"/>
                </a:lnTo>
                <a:lnTo>
                  <a:pt x="0" y="0"/>
                </a:lnTo>
                <a:close/>
              </a:path>
            </a:pathLst>
          </a:custGeom>
          <a:solidFill>
            <a:srgbClr val="808080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6" name="Text Box 12"/>
          <p:cNvSpPr txBox="1">
            <a:spLocks noChangeArrowheads="1"/>
          </p:cNvSpPr>
          <p:nvPr userDrawn="1"/>
        </p:nvSpPr>
        <p:spPr bwMode="auto">
          <a:xfrm>
            <a:off x="8474075" y="6415088"/>
            <a:ext cx="593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fld id="{AB6E515E-291B-4F55-BB27-734DBF5E641B}" type="slidenum">
              <a:rPr lang="fr-FR" altLang="ru-RU" b="1">
                <a:solidFill>
                  <a:srgbClr val="42679B"/>
                </a:solidFill>
              </a:rPr>
              <a:pPr/>
              <a:t>‹#›</a:t>
            </a:fld>
            <a:endParaRPr lang="fr-FR" altLang="ru-RU" b="1">
              <a:solidFill>
                <a:srgbClr val="42679B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276665" y="1066800"/>
            <a:ext cx="6865178" cy="5386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ru-RU" altLang="ru-RU" sz="2800" b="1" dirty="0">
              <a:solidFill>
                <a:srgbClr val="42679B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  <a:p>
            <a:endParaRPr lang="ru-RU" altLang="ru-RU" sz="2800" b="1" dirty="0">
              <a:solidFill>
                <a:srgbClr val="42679B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altLang="ru-RU" sz="2800" b="1" dirty="0">
                <a:solidFill>
                  <a:srgbClr val="42679B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Новые направления развития законодательства в сфере</a:t>
            </a:r>
          </a:p>
          <a:p>
            <a:r>
              <a:rPr lang="en-US" altLang="ru-RU" sz="2800" b="1" dirty="0">
                <a:solidFill>
                  <a:srgbClr val="42679B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IT/Telecom</a:t>
            </a:r>
            <a:r>
              <a:rPr lang="ru-RU" altLang="ru-RU" sz="2800" b="1" dirty="0">
                <a:solidFill>
                  <a:srgbClr val="42679B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 </a:t>
            </a:r>
          </a:p>
          <a:p>
            <a:endParaRPr lang="ru-RU" altLang="ru-RU" sz="2400" b="1" dirty="0">
              <a:solidFill>
                <a:srgbClr val="42679B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  <a:p>
            <a:endParaRPr lang="ru-RU" altLang="ru-RU" sz="2000" b="1" i="1" dirty="0">
              <a:solidFill>
                <a:srgbClr val="42679B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  <a:p>
            <a:endParaRPr lang="ru-RU" altLang="ru-RU" sz="2000" b="1" i="1" dirty="0">
              <a:solidFill>
                <a:srgbClr val="42679B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  <a:p>
            <a:endParaRPr lang="ru-RU" altLang="ru-RU" sz="2000" b="1" i="1" dirty="0">
              <a:solidFill>
                <a:srgbClr val="42679B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altLang="ru-RU" sz="2000" b="1" i="1" dirty="0">
                <a:solidFill>
                  <a:srgbClr val="42679B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Казанцев В.В.,</a:t>
            </a:r>
          </a:p>
          <a:p>
            <a:r>
              <a:rPr lang="ru-RU" altLang="ru-RU" sz="2000" b="1" i="1" dirty="0">
                <a:solidFill>
                  <a:srgbClr val="42679B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Директор Научно-консультационного  центра Национальной телекоммуникационной ассоциации Казахстана, </a:t>
            </a:r>
            <a:r>
              <a:rPr lang="ru-RU" altLang="ru-RU" sz="2000" b="1" i="1" dirty="0" err="1">
                <a:solidFill>
                  <a:srgbClr val="42679B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к.ю.н</a:t>
            </a:r>
            <a:r>
              <a:rPr lang="ru-RU" altLang="ru-RU" sz="2000" b="1" i="1" dirty="0">
                <a:solidFill>
                  <a:srgbClr val="42679B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. </a:t>
            </a:r>
          </a:p>
          <a:p>
            <a:endParaRPr lang="fr-FR" altLang="ru-RU" sz="2000" b="1" i="1" dirty="0">
              <a:solidFill>
                <a:srgbClr val="42679B"/>
              </a:solidFill>
              <a:cs typeface="Arial" panose="020B0604020202020204" pitchFamily="34" charset="0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8305800" y="6477000"/>
            <a:ext cx="5334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7564722" y="6611779"/>
            <a:ext cx="99418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1000" b="1" i="1" dirty="0">
                <a:solidFill>
                  <a:srgbClr val="42679B"/>
                </a:solidFill>
                <a:latin typeface="+mj-lt"/>
                <a:cs typeface="Arial" panose="020B0604020202020204" pitchFamily="34" charset="0"/>
              </a:rPr>
              <a:t>(с) НТА 2019</a:t>
            </a:r>
            <a:endParaRPr lang="fr-FR" altLang="ru-RU" sz="1000" b="1" i="1" dirty="0">
              <a:solidFill>
                <a:srgbClr val="42679B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CFC9892-261C-4B70-91FF-224EA33060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59815"/>
            <a:ext cx="5962650" cy="7810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98530"/>
            <a:ext cx="8229600" cy="563562"/>
          </a:xfrm>
        </p:spPr>
        <p:txBody>
          <a:bodyPr/>
          <a:lstStyle/>
          <a:p>
            <a:r>
              <a:rPr lang="ru-RU" altLang="ru-RU" sz="2200" b="1" dirty="0">
                <a:solidFill>
                  <a:srgbClr val="42679B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Что было принято в отрасли телекоммуникаций в 2019?</a:t>
            </a:r>
            <a:endParaRPr lang="fr-FR" altLang="ru-RU" sz="2200" b="1" dirty="0">
              <a:solidFill>
                <a:srgbClr val="42679B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922" y="6611779"/>
            <a:ext cx="119295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1000" b="1" i="1" dirty="0">
                <a:solidFill>
                  <a:srgbClr val="42679B"/>
                </a:solidFill>
                <a:latin typeface="+mj-lt"/>
                <a:cs typeface="Arial" panose="020B0604020202020204" pitchFamily="34" charset="0"/>
              </a:rPr>
              <a:t>(с) НТА РК 2019</a:t>
            </a:r>
            <a:endParaRPr lang="fr-FR" altLang="ru-RU" sz="1000" b="1" i="1" dirty="0">
              <a:solidFill>
                <a:srgbClr val="42679B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33E1ADD-B118-4B1D-BA04-3CDB105A0D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" y="1143000"/>
            <a:ext cx="8572500" cy="490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ru-RU" sz="1700" dirty="0"/>
              <a:t>Передача функций регулятора из Министерства информации и коммуникаций в Министерство цифрового развития, оборонной и аэрокосмической промышленности (Указ Президента РК №848 от 25.21.2019 «О мерах по дальнейшему совершенствованию системы государственного управления  РК» </a:t>
            </a:r>
          </a:p>
          <a:p>
            <a:pPr>
              <a:buFontTx/>
              <a:buChar char="-"/>
            </a:pPr>
            <a:r>
              <a:rPr lang="ru-RU" sz="1700" dirty="0"/>
              <a:t>Реорганизовано Министерство цифрового развития, оборонной и аэрокосмической промышленности РК в Министерство цифрового развития, инноваций и аэрокосмической промышленности (указ Президента РК №24 от 17.06.2019)</a:t>
            </a:r>
          </a:p>
          <a:p>
            <a:pPr>
              <a:buFontTx/>
              <a:buChar char="-"/>
            </a:pPr>
            <a:r>
              <a:rPr lang="ru-RU" sz="1700" dirty="0"/>
              <a:t>Утверждено положение и актуализирован состав Совета операторов связи по рассмотрению вопросов развития отрасли телекоммуникаций на базе МЦРИАП РК (приказ Министра ЦРИАП РК №133/НК от 8.05.2019)</a:t>
            </a:r>
          </a:p>
          <a:p>
            <a:pPr>
              <a:buFontTx/>
              <a:buChar char="-"/>
            </a:pPr>
            <a:r>
              <a:rPr lang="ru-RU" sz="1700" dirty="0"/>
              <a:t>Услуги, относимые к естественной монополии в сфере телекоммуникаций переданы в МЦРИАП (Приказы Министра ЦРИАП РК №176/</a:t>
            </a:r>
            <a:r>
              <a:rPr lang="ru-RU" sz="1700" dirty="0" err="1"/>
              <a:t>нк</a:t>
            </a:r>
            <a:r>
              <a:rPr lang="ru-RU" sz="1700" dirty="0"/>
              <a:t> от 26.07.2019 «Об утверждении перечня регулируемых услуг», №180/НК от 29.07.2019 «Об утверждении правил деятельности субъектами естественной монополии», №181/НК от 26.07.2019 «Об утверждении правил формирования тарифов», №172/НК от 23.07.2019 «Об утверждении типового договора на предоставление в имущественный наем (аренду) или пользование кабельной канализации)</a:t>
            </a:r>
          </a:p>
          <a:p>
            <a:pPr>
              <a:buFontTx/>
              <a:buChar char="-"/>
            </a:pPr>
            <a:endParaRPr lang="ru-RU" sz="1700" dirty="0"/>
          </a:p>
          <a:p>
            <a:pPr marL="0" indent="0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147151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98530"/>
            <a:ext cx="8229600" cy="563562"/>
          </a:xfrm>
        </p:spPr>
        <p:txBody>
          <a:bodyPr/>
          <a:lstStyle/>
          <a:p>
            <a:r>
              <a:rPr lang="ru-RU" altLang="ru-RU" sz="2200" b="1" dirty="0">
                <a:solidFill>
                  <a:srgbClr val="42679B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Что было принято в </a:t>
            </a:r>
            <a:r>
              <a:rPr lang="en-US" altLang="ru-RU" sz="2200" b="1" dirty="0">
                <a:solidFill>
                  <a:srgbClr val="42679B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IT-</a:t>
            </a:r>
            <a:r>
              <a:rPr lang="ru-RU" altLang="ru-RU" sz="2200" b="1" dirty="0">
                <a:solidFill>
                  <a:srgbClr val="42679B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отрасли в 2019?</a:t>
            </a:r>
            <a:endParaRPr lang="fr-FR" altLang="ru-RU" sz="2200" b="1" dirty="0">
              <a:solidFill>
                <a:srgbClr val="42679B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922" y="6611779"/>
            <a:ext cx="119295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1000" b="1" i="1" dirty="0">
                <a:solidFill>
                  <a:srgbClr val="42679B"/>
                </a:solidFill>
                <a:latin typeface="+mj-lt"/>
                <a:cs typeface="Arial" panose="020B0604020202020204" pitchFamily="34" charset="0"/>
              </a:rPr>
              <a:t>(с) НТА РК 2019</a:t>
            </a:r>
            <a:endParaRPr lang="fr-FR" altLang="ru-RU" sz="1000" b="1" i="1" dirty="0">
              <a:solidFill>
                <a:srgbClr val="42679B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33E1ADD-B118-4B1D-BA04-3CDB105A0D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" y="1143000"/>
            <a:ext cx="8572500" cy="490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Tx/>
              <a:buChar char="-"/>
            </a:pPr>
            <a:r>
              <a:rPr lang="ru-RU" sz="1700" dirty="0"/>
              <a:t>Уточнены подходы к организации деятельности объектов информатизации (создание, эксплуатация, прекращение и т.п.) и к компетенции </a:t>
            </a:r>
            <a:r>
              <a:rPr lang="ru-RU" sz="1700" dirty="0" err="1"/>
              <a:t>гос.органов</a:t>
            </a:r>
            <a:r>
              <a:rPr lang="ru-RU" sz="1700" dirty="0"/>
              <a:t> (ЗРК«О внесении изменений и дополнений в некоторые законодательные</a:t>
            </a:r>
            <a:br>
              <a:rPr lang="ru-RU" sz="1700" dirty="0"/>
            </a:br>
            <a:r>
              <a:rPr lang="ru-RU" sz="1700" dirty="0"/>
              <a:t>акты Республики Казахстан по вопросам оборонной и аэрокосмической</a:t>
            </a:r>
            <a:br>
              <a:rPr lang="ru-RU" sz="1700" dirty="0"/>
            </a:br>
            <a:r>
              <a:rPr lang="ru-RU" sz="1700" dirty="0"/>
              <a:t>промышленности, информационной безопасности в сфере информатизации» №237-</a:t>
            </a:r>
            <a:r>
              <a:rPr lang="en-US" sz="1700" dirty="0"/>
              <a:t>VI</a:t>
            </a:r>
            <a:r>
              <a:rPr lang="ru-RU" sz="1700" dirty="0"/>
              <a:t> от 18.03.2019)  </a:t>
            </a:r>
          </a:p>
          <a:p>
            <a:pPr algn="just">
              <a:buFontTx/>
              <a:buChar char="-"/>
            </a:pPr>
            <a:r>
              <a:rPr lang="ru-RU" sz="1700" dirty="0"/>
              <a:t>Вводится отдельное регулирование отраслевых центров по ИБ на финансовом секторе (ЗРК «О внесении изменений и дополнений</a:t>
            </a:r>
            <a:br>
              <a:rPr lang="ru-RU" sz="1700" dirty="0"/>
            </a:br>
            <a:r>
              <a:rPr lang="ru-RU" sz="1700" dirty="0"/>
              <a:t>в некоторые законодательные акты Республики Казахстан</a:t>
            </a:r>
            <a:br>
              <a:rPr lang="ru-RU" sz="1700" dirty="0"/>
            </a:br>
            <a:r>
              <a:rPr lang="ru-RU" sz="1700" dirty="0"/>
              <a:t>по вопросам регулирования и развития финансового рынка,</a:t>
            </a:r>
            <a:br>
              <a:rPr lang="ru-RU" sz="1700" dirty="0"/>
            </a:br>
            <a:r>
              <a:rPr lang="ru-RU" sz="1700" dirty="0"/>
              <a:t>микрофинансовой деятельности и налогообложения» №262-</a:t>
            </a:r>
            <a:r>
              <a:rPr lang="en-US" sz="1700" dirty="0"/>
              <a:t>VI </a:t>
            </a:r>
            <a:r>
              <a:rPr lang="ru-RU" sz="1700" dirty="0"/>
              <a:t>от 3.07.2019) </a:t>
            </a:r>
          </a:p>
          <a:p>
            <a:pPr algn="just">
              <a:buFontTx/>
              <a:buChar char="-"/>
            </a:pPr>
            <a:r>
              <a:rPr lang="ru-RU" sz="1700" dirty="0"/>
              <a:t>Пересмотр уточнение требований к организации ИБ (мониторинг инцидентов и соблюдения Единых требований в области ИКТ и обеспечения ИБ, хранение документации и исходных кодов, реестр доверенного ПО и т.п.)</a:t>
            </a:r>
            <a:endParaRPr lang="en-US" sz="1700" dirty="0"/>
          </a:p>
          <a:p>
            <a:pPr algn="just">
              <a:buFontTx/>
              <a:buChar char="-"/>
            </a:pPr>
            <a:endParaRPr lang="en-US" sz="1700" dirty="0"/>
          </a:p>
          <a:p>
            <a:pPr marL="0" indent="0" algn="ctr">
              <a:buNone/>
            </a:pPr>
            <a:r>
              <a:rPr lang="ru-RU" sz="1700" dirty="0"/>
              <a:t>ВОПРОСЫ ИНФОРМАЦИОННОЙ БЕЗОПАСНОСТИ В 2019 ГОДУ БЫЛИ В </a:t>
            </a:r>
          </a:p>
          <a:p>
            <a:pPr marL="0" indent="0" algn="ctr">
              <a:buNone/>
            </a:pPr>
            <a:r>
              <a:rPr lang="ru-RU" sz="1700" dirty="0"/>
              <a:t>ПРИОРИТЕТЕ</a:t>
            </a:r>
          </a:p>
          <a:p>
            <a:pPr marL="0" indent="0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216167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98530"/>
            <a:ext cx="8229600" cy="563562"/>
          </a:xfrm>
        </p:spPr>
        <p:txBody>
          <a:bodyPr/>
          <a:lstStyle/>
          <a:p>
            <a:r>
              <a:rPr lang="ru-RU" altLang="ru-RU" sz="2200" b="1" dirty="0">
                <a:solidFill>
                  <a:srgbClr val="42679B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Что планируется?</a:t>
            </a:r>
            <a:endParaRPr lang="fr-FR" altLang="ru-RU" sz="2200" b="1" dirty="0">
              <a:solidFill>
                <a:srgbClr val="42679B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922" y="6611779"/>
            <a:ext cx="119295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1000" b="1" i="1" dirty="0">
                <a:solidFill>
                  <a:srgbClr val="42679B"/>
                </a:solidFill>
                <a:latin typeface="+mj-lt"/>
                <a:cs typeface="Arial" panose="020B0604020202020204" pitchFamily="34" charset="0"/>
              </a:rPr>
              <a:t>(с) НТА РК 2019</a:t>
            </a:r>
            <a:endParaRPr lang="fr-FR" altLang="ru-RU" sz="1000" b="1" i="1" dirty="0">
              <a:solidFill>
                <a:srgbClr val="42679B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33E1ADD-B118-4B1D-BA04-3CDB105A0D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" y="1143000"/>
            <a:ext cx="8572500" cy="490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dirty="0"/>
              <a:t>Проект ЗРК «Об информационной безопасности»:</a:t>
            </a:r>
          </a:p>
          <a:p>
            <a:pPr>
              <a:buFontTx/>
              <a:buChar char="-"/>
            </a:pPr>
            <a:r>
              <a:rPr lang="ru-RU" sz="1400" dirty="0"/>
              <a:t>Консолидация разрозненных норм и требований в сфере ИБ</a:t>
            </a:r>
          </a:p>
          <a:p>
            <a:pPr>
              <a:buFontTx/>
              <a:buChar char="-"/>
            </a:pPr>
            <a:r>
              <a:rPr lang="ru-RU" sz="1400" dirty="0"/>
              <a:t>Формирование и разграничение компетенции КНБ и МЦРИАП</a:t>
            </a:r>
          </a:p>
          <a:p>
            <a:pPr>
              <a:buFontTx/>
              <a:buChar char="-"/>
            </a:pPr>
            <a:r>
              <a:rPr lang="ru-RU" sz="1400" dirty="0"/>
              <a:t>Установление прав и обязанностей субъектов </a:t>
            </a:r>
            <a:r>
              <a:rPr lang="ru-RU" sz="1400" dirty="0" err="1"/>
              <a:t>квазигосударственного</a:t>
            </a:r>
            <a:r>
              <a:rPr lang="ru-RU" sz="1400" dirty="0"/>
              <a:t>  и частного секторов в области обеспечения информационной безопасности.</a:t>
            </a:r>
          </a:p>
          <a:p>
            <a:pPr>
              <a:buFontTx/>
              <a:buChar char="-"/>
            </a:pPr>
            <a:r>
              <a:rPr lang="ru-RU" sz="1400" dirty="0"/>
              <a:t>Создание национального центра кибербезопасности.     </a:t>
            </a:r>
          </a:p>
          <a:p>
            <a:pPr>
              <a:buFontTx/>
              <a:buChar char="-"/>
            </a:pPr>
            <a:r>
              <a:rPr lang="ru-RU" sz="1400" dirty="0"/>
              <a:t>Определение отраслевых кибер-центров в области: (единой сети телекоммуникаций, финансового сектора, энергетического сектора, здравоохранения, транспорта, и др.) </a:t>
            </a:r>
          </a:p>
          <a:p>
            <a:pPr>
              <a:buFontTx/>
              <a:buChar char="-"/>
            </a:pPr>
            <a:r>
              <a:rPr lang="ru-RU" sz="1400" dirty="0"/>
              <a:t>Создание института государственно-частных и частных </a:t>
            </a:r>
            <a:r>
              <a:rPr lang="ru-RU" sz="1400" dirty="0" err="1"/>
              <a:t>киберцентров</a:t>
            </a:r>
            <a:r>
              <a:rPr lang="ru-RU" sz="1400" dirty="0"/>
              <a:t>, которые оказывают услуги по обеспечению кибербезопасности на коммерческой основе.    </a:t>
            </a:r>
          </a:p>
          <a:p>
            <a:pPr>
              <a:buFontTx/>
              <a:buChar char="-"/>
            </a:pPr>
            <a:r>
              <a:rPr lang="ru-RU" sz="1400" dirty="0"/>
              <a:t>Категорирование значимости критически важных объектов информационно-коммуникационной инфраструктуры и обязанностей владельцев КВОИКИ за счет собственных/привлеченных средств к обеспечению ИБ (4-уровневым требованиям (на сетевом уровне, серверном уровне, на уровне приложений и уровне конечных пользователей) </a:t>
            </a:r>
          </a:p>
          <a:p>
            <a:pPr>
              <a:buFontTx/>
              <a:buChar char="-"/>
            </a:pPr>
            <a:r>
              <a:rPr lang="ru-RU" sz="1400" dirty="0"/>
              <a:t>Создание единых отраслевых резервных центров обработки данных (ЦОД) </a:t>
            </a:r>
          </a:p>
          <a:p>
            <a:pPr>
              <a:buFontTx/>
              <a:buChar char="-"/>
            </a:pPr>
            <a:r>
              <a:rPr lang="ru-RU" sz="1400" dirty="0"/>
              <a:t>Введение института стандартизации и сертификации в области кибербезопасности</a:t>
            </a:r>
          </a:p>
          <a:p>
            <a:pPr>
              <a:buFontTx/>
              <a:buChar char="-"/>
            </a:pPr>
            <a:r>
              <a:rPr lang="ru-RU" sz="1400" dirty="0"/>
              <a:t>Определение инфраструктурных зон, сертификация систем информационной безопасности которых должна быть передана в частную конкурентную среду. </a:t>
            </a:r>
          </a:p>
          <a:p>
            <a:pPr>
              <a:buFontTx/>
              <a:buChar char="-"/>
            </a:pPr>
            <a:r>
              <a:rPr lang="ru-RU" sz="1400" dirty="0"/>
              <a:t>Установление правовых основ реагирования на инциденты в киберпространстве (выявление угроз, обнаружение, предупреждение и ликвидация последствий атак, установление правонарушителей в процессе  оперативно-розыскной деятельности, доказывание в  уголовном процессе).  </a:t>
            </a:r>
          </a:p>
        </p:txBody>
      </p:sp>
    </p:spTree>
    <p:extLst>
      <p:ext uri="{BB962C8B-B14F-4D97-AF65-F5344CB8AC3E}">
        <p14:creationId xmlns:p14="http://schemas.microsoft.com/office/powerpoint/2010/main" val="333460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98530"/>
            <a:ext cx="8229600" cy="563562"/>
          </a:xfrm>
        </p:spPr>
        <p:txBody>
          <a:bodyPr/>
          <a:lstStyle/>
          <a:p>
            <a:r>
              <a:rPr lang="ru-RU" altLang="ru-RU" sz="2200" b="1" dirty="0">
                <a:solidFill>
                  <a:srgbClr val="42679B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Что планируется?</a:t>
            </a:r>
            <a:endParaRPr lang="fr-FR" altLang="ru-RU" sz="2200" b="1" dirty="0">
              <a:solidFill>
                <a:srgbClr val="42679B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922" y="6611779"/>
            <a:ext cx="119295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1000" b="1" i="1" dirty="0">
                <a:solidFill>
                  <a:srgbClr val="42679B"/>
                </a:solidFill>
                <a:latin typeface="+mj-lt"/>
                <a:cs typeface="Arial" panose="020B0604020202020204" pitchFamily="34" charset="0"/>
              </a:rPr>
              <a:t>(с) НТА РК 2019</a:t>
            </a:r>
            <a:endParaRPr lang="fr-FR" altLang="ru-RU" sz="1000" b="1" i="1" dirty="0">
              <a:solidFill>
                <a:srgbClr val="42679B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33E1ADD-B118-4B1D-BA04-3CDB105A0D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" y="1143000"/>
            <a:ext cx="8572500" cy="490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dirty="0"/>
              <a:t>Проект ЗРК «О внесении изменений и дополнений в некоторые законодательные акты по вопросам информации»:</a:t>
            </a:r>
          </a:p>
          <a:p>
            <a:pPr>
              <a:buFontTx/>
              <a:buChar char="-"/>
            </a:pPr>
            <a:r>
              <a:rPr lang="ru-RU" sz="1600" dirty="0"/>
              <a:t>В правовой оборот вводится телерадиовещание с использование сетей телекоммуникаций</a:t>
            </a:r>
          </a:p>
          <a:p>
            <a:pPr>
              <a:buFontTx/>
              <a:buChar char="-"/>
            </a:pPr>
            <a:r>
              <a:rPr lang="ru-RU" sz="1600" dirty="0"/>
              <a:t>Распространение теле- радио- каналов в сетях телекоммуникаций относится к лицензируемому виду деятельности</a:t>
            </a:r>
          </a:p>
          <a:p>
            <a:pPr>
              <a:buFontTx/>
              <a:buChar char="-"/>
            </a:pPr>
            <a:r>
              <a:rPr lang="ru-RU" sz="1600" dirty="0"/>
              <a:t>Устанавливаются требования и обязанность </a:t>
            </a:r>
            <a:r>
              <a:rPr lang="ru-RU" sz="1600" dirty="0" err="1"/>
              <a:t>гос.органов</a:t>
            </a:r>
            <a:r>
              <a:rPr lang="ru-RU" sz="1600" dirty="0"/>
              <a:t> по размещению на интернет-ресурсах информации о </a:t>
            </a:r>
            <a:r>
              <a:rPr lang="ru-RU" sz="1600" dirty="0" err="1"/>
              <a:t>гос.органе</a:t>
            </a:r>
            <a:r>
              <a:rPr lang="ru-RU" sz="1600" dirty="0"/>
              <a:t> </a:t>
            </a:r>
          </a:p>
          <a:p>
            <a:pPr>
              <a:buFontTx/>
              <a:buChar char="-"/>
            </a:pPr>
            <a:endParaRPr lang="ru-RU" sz="1600" dirty="0"/>
          </a:p>
          <a:p>
            <a:pPr>
              <a:buFontTx/>
              <a:buChar char="-"/>
            </a:pPr>
            <a:endParaRPr lang="ru-RU" sz="1600" dirty="0"/>
          </a:p>
          <a:p>
            <a:pPr marL="0" indent="0">
              <a:buNone/>
            </a:pPr>
            <a:r>
              <a:rPr lang="ru-RU" sz="1600" dirty="0"/>
              <a:t>Проект «Об утверждении правил охраны сетей телекоммуникаций в РК»:</a:t>
            </a:r>
          </a:p>
          <a:p>
            <a:pPr>
              <a:buFontTx/>
              <a:buChar char="-"/>
            </a:pPr>
            <a:r>
              <a:rPr lang="ru-RU" sz="1600" dirty="0"/>
              <a:t>Вводится обязательная отметка о наличии линии/сооружения связи на акте на </a:t>
            </a:r>
            <a:r>
              <a:rPr lang="ru-RU" sz="1600" dirty="0" err="1"/>
              <a:t>зем.участок</a:t>
            </a:r>
            <a:r>
              <a:rPr lang="ru-RU" sz="1600" dirty="0"/>
              <a:t>.</a:t>
            </a:r>
          </a:p>
          <a:p>
            <a:pPr>
              <a:buFontTx/>
              <a:buChar char="-"/>
            </a:pPr>
            <a:r>
              <a:rPr lang="ru-RU" sz="1600" dirty="0"/>
              <a:t>Дополняются обязанности застройщика при проведении работ в зонах охраны сетей связи </a:t>
            </a:r>
          </a:p>
          <a:p>
            <a:pPr>
              <a:buFontTx/>
              <a:buChar char="-"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180038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98530"/>
            <a:ext cx="8229600" cy="563562"/>
          </a:xfrm>
        </p:spPr>
        <p:txBody>
          <a:bodyPr/>
          <a:lstStyle/>
          <a:p>
            <a:r>
              <a:rPr lang="ru-RU" altLang="ru-RU" sz="2200" b="1" dirty="0">
                <a:solidFill>
                  <a:srgbClr val="42679B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Что планируется?</a:t>
            </a:r>
            <a:endParaRPr lang="fr-FR" altLang="ru-RU" sz="2200" b="1" dirty="0">
              <a:solidFill>
                <a:srgbClr val="42679B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922" y="6611779"/>
            <a:ext cx="119295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1000" b="1" i="1" dirty="0">
                <a:solidFill>
                  <a:srgbClr val="42679B"/>
                </a:solidFill>
                <a:latin typeface="+mj-lt"/>
                <a:cs typeface="Arial" panose="020B0604020202020204" pitchFamily="34" charset="0"/>
              </a:rPr>
              <a:t>(с) НТА РК 2019</a:t>
            </a:r>
            <a:endParaRPr lang="fr-FR" altLang="ru-RU" sz="1000" b="1" i="1" dirty="0">
              <a:solidFill>
                <a:srgbClr val="42679B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33E1ADD-B118-4B1D-BA04-3CDB105A0D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" y="1143000"/>
            <a:ext cx="8572500" cy="490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dirty="0"/>
              <a:t>Проект ЗРК «О внесении изменений и дополнений в некоторые законодательные акты Республики Казахстан по вопросам регулирования цифровых технологий»:</a:t>
            </a:r>
          </a:p>
          <a:p>
            <a:pPr>
              <a:buFontTx/>
              <a:buChar char="-"/>
            </a:pPr>
            <a:r>
              <a:rPr lang="ru-RU" sz="1600" dirty="0"/>
              <a:t>В правовой оборот вводится ряд понятий (цифровые активы, робот, майнинг, </a:t>
            </a:r>
            <a:r>
              <a:rPr lang="ru-RU" sz="1600" dirty="0" err="1"/>
              <a:t>блокчейн</a:t>
            </a:r>
            <a:r>
              <a:rPr lang="ru-RU" sz="1600" dirty="0"/>
              <a:t>-платформа, токен и т.п.)</a:t>
            </a:r>
          </a:p>
          <a:p>
            <a:pPr>
              <a:buFontTx/>
              <a:buChar char="-"/>
            </a:pPr>
            <a:r>
              <a:rPr lang="ru-RU" sz="1600" dirty="0"/>
              <a:t>Письменная форма сделки: обмен </a:t>
            </a:r>
            <a:r>
              <a:rPr lang="ru-RU" sz="1600" dirty="0" err="1"/>
              <a:t>эл.сообщениями</a:t>
            </a:r>
            <a:r>
              <a:rPr lang="ru-RU" sz="1600" dirty="0"/>
              <a:t> посредством устройств сотовой связи;</a:t>
            </a:r>
          </a:p>
          <a:p>
            <a:pPr>
              <a:buFontTx/>
              <a:buChar char="-"/>
            </a:pPr>
            <a:r>
              <a:rPr lang="ru-RU" sz="1600" dirty="0"/>
              <a:t>Вводится уголовная ответственность за негласный майнинг;</a:t>
            </a:r>
          </a:p>
          <a:p>
            <a:pPr>
              <a:buFontTx/>
              <a:buChar char="-"/>
            </a:pPr>
            <a:r>
              <a:rPr lang="ru-RU" sz="1600" dirty="0"/>
              <a:t>Вводится ответственность операторов сотовой связи за оказание услуг связи  по незарегистрированным </a:t>
            </a:r>
            <a:r>
              <a:rPr lang="en-US" sz="1600" dirty="0"/>
              <a:t>IMEI-</a:t>
            </a:r>
            <a:r>
              <a:rPr lang="ru-RU" sz="1600" dirty="0"/>
              <a:t>кодам;</a:t>
            </a:r>
          </a:p>
          <a:p>
            <a:pPr>
              <a:buFontTx/>
              <a:buChar char="-"/>
            </a:pPr>
            <a:r>
              <a:rPr lang="ru-RU" sz="1600" dirty="0"/>
              <a:t>Вводится ответственность за неравные условия по размещению оборудования связи;</a:t>
            </a:r>
          </a:p>
          <a:p>
            <a:pPr>
              <a:buFontTx/>
              <a:buChar char="-"/>
            </a:pPr>
            <a:r>
              <a:rPr lang="ru-RU" sz="1600" dirty="0"/>
              <a:t>Криптовалюта в МФЦА и </a:t>
            </a:r>
            <a:r>
              <a:rPr lang="ru-RU" sz="1600" dirty="0" err="1"/>
              <a:t>краундфандинг</a:t>
            </a:r>
            <a:r>
              <a:rPr lang="ru-RU" sz="1600" dirty="0"/>
              <a:t> (розничное финансирование);</a:t>
            </a:r>
          </a:p>
          <a:p>
            <a:pPr>
              <a:buFontTx/>
              <a:buChar char="-"/>
            </a:pPr>
            <a:r>
              <a:rPr lang="ru-RU" sz="1600" dirty="0"/>
              <a:t>Кредитование банками в </a:t>
            </a:r>
            <a:r>
              <a:rPr lang="ru-RU" sz="1600" dirty="0" err="1"/>
              <a:t>эл.форме</a:t>
            </a:r>
            <a:endParaRPr lang="ru-RU" sz="1600" dirty="0"/>
          </a:p>
          <a:p>
            <a:pPr>
              <a:buFontTx/>
              <a:buChar char="-"/>
            </a:pPr>
            <a:r>
              <a:rPr lang="ru-RU" sz="1600" dirty="0"/>
              <a:t>Смарт-контракт и цифровая электронная подпись</a:t>
            </a:r>
          </a:p>
          <a:p>
            <a:pPr>
              <a:buFontTx/>
              <a:buChar char="-"/>
            </a:pPr>
            <a:r>
              <a:rPr lang="ru-RU" sz="1600" dirty="0"/>
              <a:t>Персональные данные</a:t>
            </a:r>
          </a:p>
          <a:p>
            <a:pPr>
              <a:buFontTx/>
              <a:buChar char="-"/>
            </a:pPr>
            <a:endParaRPr lang="ru-RU" sz="1600" dirty="0"/>
          </a:p>
          <a:p>
            <a:pPr>
              <a:buFontTx/>
              <a:buChar char="-"/>
            </a:pPr>
            <a:endParaRPr lang="ru-RU" sz="1600" dirty="0"/>
          </a:p>
          <a:p>
            <a:pPr>
              <a:buFontTx/>
              <a:buChar char="-"/>
            </a:pPr>
            <a:endParaRPr lang="ru-RU" sz="1600" dirty="0"/>
          </a:p>
          <a:p>
            <a:pPr>
              <a:buFontTx/>
              <a:buChar char="-"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983539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7543800" cy="4906963"/>
          </a:xfrm>
        </p:spPr>
        <p:txBody>
          <a:bodyPr/>
          <a:lstStyle/>
          <a:p>
            <a:pPr marL="0" indent="0">
              <a:buNone/>
            </a:pPr>
            <a:endParaRPr lang="ru-RU" sz="2800" b="1" dirty="0"/>
          </a:p>
          <a:p>
            <a:pPr marL="0" indent="0">
              <a:buNone/>
            </a:pPr>
            <a:endParaRPr lang="ru-RU" sz="2800" b="1" dirty="0"/>
          </a:p>
          <a:p>
            <a:pPr marL="0" indent="0">
              <a:buNone/>
            </a:pPr>
            <a:r>
              <a:rPr lang="ru-RU" sz="2800" b="1" dirty="0"/>
              <a:t>                    </a:t>
            </a:r>
          </a:p>
          <a:p>
            <a:pPr marL="0" indent="0">
              <a:buNone/>
            </a:pPr>
            <a:r>
              <a:rPr lang="ru-RU" sz="2800" b="1" dirty="0"/>
              <a:t>              </a:t>
            </a:r>
          </a:p>
          <a:p>
            <a:pPr marL="0" indent="0">
              <a:buNone/>
            </a:pPr>
            <a:r>
              <a:rPr lang="ru-RU" sz="2800" b="1" dirty="0"/>
              <a:t>               СПАСИБО ЗА ВНИМАНИЕ!    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2107794579"/>
      </p:ext>
    </p:extLst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1183</TotalTime>
  <Words>696</Words>
  <Application>Microsoft Office PowerPoint</Application>
  <PresentationFormat>Экран (4:3)</PresentationFormat>
  <Paragraphs>69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Arial</vt:lpstr>
      <vt:lpstr>Verdana</vt:lpstr>
      <vt:lpstr>Modèle par défaut</vt:lpstr>
      <vt:lpstr>Презентация PowerPoint</vt:lpstr>
      <vt:lpstr>Что было принято в отрасли телекоммуникаций в 2019?</vt:lpstr>
      <vt:lpstr>Что было принято в IT-отрасли в 2019?</vt:lpstr>
      <vt:lpstr>Что планируется?</vt:lpstr>
      <vt:lpstr>Что планируется?</vt:lpstr>
      <vt:lpstr>Что планируется?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www.powerpointstyles.com</dc:creator>
  <cp:lastModifiedBy>Виталий Казанцев</cp:lastModifiedBy>
  <cp:revision>124</cp:revision>
  <cp:lastPrinted>1601-01-01T00:00:00Z</cp:lastPrinted>
  <dcterms:created xsi:type="dcterms:W3CDTF">1601-01-01T00:00:00Z</dcterms:created>
  <dcterms:modified xsi:type="dcterms:W3CDTF">2019-11-04T02:46:03Z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