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377" r:id="rId2"/>
    <p:sldId id="378" r:id="rId3"/>
    <p:sldId id="379" r:id="rId4"/>
    <p:sldId id="373" r:id="rId5"/>
    <p:sldId id="384" r:id="rId6"/>
    <p:sldId id="383" r:id="rId7"/>
    <p:sldId id="263" r:id="rId8"/>
    <p:sldId id="301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199" autoAdjust="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B5F1E-197F-4E67-A202-21EFB2AA240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3D7C2-9626-4A01-945B-CA3EB7149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2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3D7C2-9626-4A01-945B-CA3EB7149DE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3D7C2-9626-4A01-945B-CA3EB7149DE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3D7C2-9626-4A01-945B-CA3EB7149DE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4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E60-8991-4887-8128-D4E33976B5D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2F1E-DD4D-475E-AA4E-DEB4FC648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info@academy.kz" TargetMode="Externa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hyperlink" Target="http://www.academy.kz/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6656" y="116632"/>
            <a:ext cx="6984776" cy="106761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ПРОЕКТ: «ОСНОВНЫЕ НАПРАВЛЕНИЯ ДЕЯТЕЛЬНОСТИ МАИН В КОНЦЕПЦИИ РАЗВИТИЯ ЦИФРОВОЙ ЭКОНОМИКИ В РК»</a:t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МАИН)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307, 79, </a:t>
            </a:r>
            <a:r>
              <a:rPr lang="en-US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Abylai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Khan Ave., Almaty, 050000, Kazakhstan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  8 727 257 71 61,  tel./fax. 8 727 292 90 71 , e-mail: 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info@academy.kz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www.academy.kz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836" y="4868864"/>
            <a:ext cx="9751219" cy="36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endParaRPr lang="ru-RU" sz="1800" b="1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200473" y="1268760"/>
            <a:ext cx="9505055" cy="1085801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endParaRPr lang="ru-RU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Академия Информатизации (МАИН), как общественное объединение независимых специалистов и учёных, представляющих разные страны мира, лауреатов международных и республиканских премий, участников различных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конкурсов,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 организовано в 1999 год, имеет свои филиалы во всех регионах страны.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то, что процесс информатизации общества имеет глобальный характер, основная деятельность МАИН направлена на развитие и внедрение информационных технологий в различных сферах человеческой деятельности. </a:t>
            </a:r>
          </a:p>
          <a:p>
            <a:pPr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1450096625_foto-gd_gos-premi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354561"/>
            <a:ext cx="4191499" cy="194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72174"/>
              </p:ext>
            </p:extLst>
          </p:nvPr>
        </p:nvGraphicFramePr>
        <p:xfrm>
          <a:off x="344488" y="26328"/>
          <a:ext cx="13620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icture" r:id="rId6" imgW="6308640" imgH="6406560" progId="Word.Picture.8">
                  <p:embed/>
                </p:oleObj>
              </mc:Choice>
              <mc:Fallback>
                <p:oleObj name="Picture" r:id="rId6" imgW="6308640" imgH="6406560" progId="Word.Pictur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6328"/>
                        <a:ext cx="1362075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6670" r="17467" b="3403"/>
          <a:stretch>
            <a:fillRect/>
          </a:stretch>
        </p:blipFill>
        <p:spPr bwMode="auto">
          <a:xfrm>
            <a:off x="200472" y="4298068"/>
            <a:ext cx="4191499" cy="222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D:\user\Меркулова\Учредительные документы МАИН\Св-во об Аккредитации МАИН рус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2" y="2367116"/>
            <a:ext cx="2779936" cy="41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" descr="D:\user\Меркулова\Учредительные документы МАИН\Свидетельство об аккредитации МАИН 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7" y="2420888"/>
            <a:ext cx="2634933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705326"/>
      </p:ext>
    </p:extLst>
  </p:cSld>
  <p:clrMapOvr>
    <a:masterClrMapping/>
  </p:clrMapOvr>
  <p:transition spd="slow" advTm="10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30622"/>
            <a:ext cx="8915400" cy="49006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МОТИВАЦИЯ ПИЛОТНОГО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480" y="764704"/>
            <a:ext cx="9433048" cy="583264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достижениям научно-технического прогресса сформировалась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формация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планетарного масштаба, представленая в виде интенсивно развивающ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индустрии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процессов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формирования человеческого сообщества затрагивает фактически все аспекты мирового экономического развития.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экономика, цифровизация общества,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способствовать как повышению благосостоянию людей, так и увеличению социального неравенства, так как цифровые технологии и производства на их основе, как инструментария, может быть как полезно, так и вредно в зависимости от того, кто и для каких целей его использует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неоднакратно демонстрировала история развития человечества.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отмечено в Проекте Государственной  программы «Цифровой Казахстан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(далее ГПЦК), разработанный в рамках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ослания Президента Республики Казахстан «Третья модернизация Казахстана: глобальная конкурентоспособность» от 31.01.17 года.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прогнозам ведущих мировых экспертов к 2020 году 25% мировой экономики будет цифровой, и внедрение технологий цифровизации экономики, позволяющих государству, бизнесу и обществу эффективно взаимодействовать, становится все более масштабным и динамичным процессом. Цифровой разрыв между государствами-лидерами и отстающими странами увеличивается год от года... По уровню цифровой зрелости наша страна относится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«догоняющим»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странам, и в рейтинге BCG E-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2016 году заняла 51 позицию из 73 ...».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нарастает и Казахстан может отстать.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«…Выполнение ГПЦК предоставляет ряд преимуществ, таких как развитие социально-экономической жизни страны, рост производительности труда, улучшение макроэкономических показателей: ВВП, улучшение позиции Республики Казахстан в международных рейтингах, сокращение отставания в сфере цифровых технологий от ведущих стран, обеспечение занятости населения и повышение в целом конкурентоспособности страны…».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связи необходима национальная Концепция ГПЦК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соответствующая ей «Дорожная Карта» , приемлемая для реализации в Республике Казахстан.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интересах национальной безопасности страны, в рамках ГПЦК требуется однозначно определить стратегические цели и поставить решаемые задачи, которые должны исходить из самого главного аспекта - это приоритета сохранения суверенитета государства и устойчивого повышения уровня жизни населения Казахстана.</a:t>
            </a:r>
          </a:p>
        </p:txBody>
      </p:sp>
    </p:spTree>
    <p:extLst>
      <p:ext uri="{BB962C8B-B14F-4D97-AF65-F5344CB8AC3E}">
        <p14:creationId xmlns:p14="http://schemas.microsoft.com/office/powerpoint/2010/main" val="157746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116632"/>
            <a:ext cx="9433048" cy="49006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направления деятельности МАИН в рамках ГПЦК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6698"/>
            <a:ext cx="9777536" cy="60212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ГПЦК состоит в том, чтобы эффективно внедрять мировые достижения цифровой индустрии, для чего и необходимо приобретать и развивать в Казахстане только инновационные и передовые технологии и производства, основанные на Блокчейн-технологии.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отметил Президент Республики Казахстан будущее за блокчейн-технологиями.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ГПЦК целесообразно разрабатывать и реализовывать поэтапно на основе экономической эффективности и с акцентом на крипто-финансовую систему блокчейн-технологии. В этом направлении активно ведёт работу Общественное Объединение «Международная академия информатизации» (МАИН), аккредитованная при МОН РК Свидетельство серии МК №004734 от18.03.2016 года, объединяющая около 2000 учёных и специалистов мирового уровня из всех сферах человеческой деятельности.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МИАН,  в рамках НИР и НИОКР, с привлечением независимых разработчиков из среды НПО, МСБ, академических структур, осуществляется НИОКР по Блокчейн-технологии и по отечественной криптовалюте, предполагается  внедрить ряд технологических инноваций в сфере цифровой индустрии в реальных секторах экономики.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приложением по внедрению предложенных и разрабатываемых МАИН инноваций будет являться создание собственной криптовалюты с обеспечением через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майнинг-системы, которые можно использовать в процессе реализации и эксплуатации транснационального проекта трансфертного коридора «Великий Шёлковый Путь» и ХАБ-а. Потому приоритет деятельности структур при МАИН  определяется целенаправленностью аспектов приложения на развитие и увеличения выпуска отечественной интеллектуальной и товарной продукции на наукоёмких производствах в СЭЗ «Хоргос» и в индустриальных зонах, как в сырьевом секторе и в сельском хозяйстве, для выхода на мировой рынок с отечественной продукцией через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конкретными вкладами от разработчиков МАИН станут результаты по НИОКР, которые могут дать аккумулятивный экономический эффект, а также найти своё применение для МСБ в части привлечения отечественных и зарубежных инвестиций для старт-ап проектов, в том числе через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структур МАИН подготовлено проектное предложение и пилотные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ппроекты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включения в План мероприятий ГПЦК и в «Дорожную карту по развитию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-отрасли», с учётом образовательных аспектов привлечения, подготовки и по переподготовке специалистов, а также учащейся молодёжи Республики Казахстан.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широко отмечается в мире, именно система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как технология будущего, которая уже становится повседневным инструментом для пользователей интернета система, призвана решать задачи, поставленные в ГПЦК и в «Дорожной карте по развитию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-отрасли». </a:t>
            </a:r>
          </a:p>
        </p:txBody>
      </p:sp>
    </p:spTree>
    <p:extLst>
      <p:ext uri="{BB962C8B-B14F-4D97-AF65-F5344CB8AC3E}">
        <p14:creationId xmlns:p14="http://schemas.microsoft.com/office/powerpoint/2010/main" val="254665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CB6E5-B121-4A22-91C2-2A035B0044C7}"/>
              </a:ext>
            </a:extLst>
          </p:cNvPr>
          <p:cNvSpPr txBox="1"/>
          <p:nvPr/>
        </p:nvSpPr>
        <p:spPr>
          <a:xfrm>
            <a:off x="180410" y="5849649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 2017 год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A7DCD-3445-4F87-ACF3-A41B02A22D3E}"/>
              </a:ext>
            </a:extLst>
          </p:cNvPr>
          <p:cNvSpPr txBox="1"/>
          <p:nvPr/>
        </p:nvSpPr>
        <p:spPr>
          <a:xfrm>
            <a:off x="648072" y="4974857"/>
            <a:ext cx="85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криптовалютной фермы на базе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Antminer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S9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3880" y="4328526"/>
            <a:ext cx="7429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ТОО «</a:t>
            </a:r>
            <a:r>
              <a:rPr lang="en-US" sz="2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WM Telecom</a:t>
            </a:r>
            <a:r>
              <a:rPr lang="ru-RU" sz="2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1" y="227901"/>
            <a:ext cx="1375157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822" y="171312"/>
            <a:ext cx="5567178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14300" r="22701" b="14301"/>
          <a:stretch/>
        </p:blipFill>
        <p:spPr>
          <a:xfrm>
            <a:off x="1712699" y="316815"/>
            <a:ext cx="1478648" cy="2052000"/>
          </a:xfrm>
          <a:prstGeom prst="rect">
            <a:avLst/>
          </a:prstGeom>
        </p:spPr>
      </p:pic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815398" y="6364818"/>
            <a:ext cx="2655351" cy="3386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Консорциум «СулуНур»</a:t>
            </a:r>
          </a:p>
        </p:txBody>
      </p:sp>
      <p:pic>
        <p:nvPicPr>
          <p:cNvPr id="11" name="Рисунок 10" descr="Сулу свет логотип 2010 г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62" y="6034315"/>
            <a:ext cx="717230" cy="68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6736" y="3295887"/>
            <a:ext cx="3554096" cy="10731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5128" y="3295887"/>
            <a:ext cx="1098449" cy="10731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0410" y="3688941"/>
            <a:ext cx="1900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CGCS, LLP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4" y="2803522"/>
            <a:ext cx="2370366" cy="6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Блокчейн-технология (Blockchain).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692696"/>
            <a:ext cx="8915400" cy="59766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— это общедоступная и неизменяемая учетная «интернет-книга», в которой записано что кому принадлежит. Подделать такую книгу невозможно; 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примеру, Blockchain позволяет отследить всю цепь поставки товара от производителя к потребителю.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сделка или транзакция в таком случае записывается и добавляется в цепочку распределенной базы данных как новый фрагмент, которому вручную присваивается уникальный многозначный числовой шифр. Этот фрагмент хранит данные о времени, дате, участниках, сумме сделки и, что важно, информацию о всей сети. Здесь любая передача информации происходит в виде цепочки блоков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цепь), где каждый блок всегда содержит информацию о предыдущем блоке.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– это и есть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disruptive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(прорывные технологии) в лучшем понимании этого выражения.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ресурса CB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скором времени трансформирует такие отрасли как: банковское дело, финансы, биржевые торги;  кибербезопасность; образование и академические записи; системы для голосования и выборов; продажа и лизинг автомобилей, со-владение автомобилями,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ride-sharing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услуги; </a:t>
            </a:r>
          </a:p>
          <a:p>
            <a:pPr algn="just"/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(интернет вещей - разумные устройства, сенсоры, датчики, передающие данные) и объединённые устройства; прогнозирование и статистика; музыка, недвижимость, здравоохранение, страхование, торговля, логистика, облачные сервисы, спортивный менеджмент, туризм, управление энергоэффективностью, программы лояльности, управление персоналом, управление государством, юриспруденция, продажа и отслеживание оружия, передача наследства, благотворительность.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Разрабатываемая при участии подразделений IBM Blockchain и IBM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блокчейн-платформа позволит отслеживать местоположение и состояние грузовых автомобилей, а также перевозимых ими товаров.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работает следующим образом: грузовики оснащаются RFID-метками, которые содержат сведения о транспортном средстве, водителе, а также информацию о грузе.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датчики отслеживают процесс движения автомобиля, а также информацию о наличии свободного места на грузовике, а затем записывают эти сведения в блокчейн. Кроме того, в новом решении предусмотрена интеграция с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-платформой IBM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даст возможность анализировать различные факторы, которые могут повлиять на ход поездки и время доставки груза (например, погода, температура воздуха и т. д.).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размер рыночного сегмента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логистики достигнет $10 млрд к 2020 году.  По данным компаний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Cisco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DHL, говорится что денежный поток, генерируемый технологиями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таких сферах, как логистика и цепи поставок составит $1,9 трлн. То есть блокчейн давно перестал являться уделом энтузиастов, а коммерциализация технологии распределенного реестра приведет к ее интеграции в самые различные сферы.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7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37DAAF2-F649-428C-BC2B-CD2D91F2C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48112"/>
              </p:ext>
            </p:extLst>
          </p:nvPr>
        </p:nvGraphicFramePr>
        <p:xfrm>
          <a:off x="466448" y="4869160"/>
          <a:ext cx="9030208" cy="1147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2877">
                  <a:extLst>
                    <a:ext uri="{9D8B030D-6E8A-4147-A177-3AD203B41FA5}">
                      <a16:colId xmlns:a16="http://schemas.microsoft.com/office/drawing/2014/main" val="4230475972"/>
                    </a:ext>
                  </a:extLst>
                </a:gridCol>
                <a:gridCol w="2047331">
                  <a:extLst>
                    <a:ext uri="{9D8B030D-6E8A-4147-A177-3AD203B41FA5}">
                      <a16:colId xmlns:a16="http://schemas.microsoft.com/office/drawing/2014/main" val="2562050676"/>
                    </a:ext>
                  </a:extLst>
                </a:gridCol>
              </a:tblGrid>
              <a:tr h="225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Финансово-экономические показатели проекта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4911165"/>
                  </a:ext>
                </a:extLst>
              </a:tr>
              <a:tr h="225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приведенный доход NPV, тыс. доллар.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1 397 366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3524100"/>
                  </a:ext>
                </a:extLst>
              </a:tr>
              <a:tr h="225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внутренней нормы доходности, IRR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278,25%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6098552"/>
                  </a:ext>
                </a:extLst>
              </a:tr>
              <a:tr h="225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 срок окупаемости инвестиций, PP, 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0538623"/>
                  </a:ext>
                </a:extLst>
              </a:tr>
              <a:tr h="225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Дисконтированный срок окупаемости, DPP, 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1266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BA11447-8DAD-47C8-8D61-511566B9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76" y="969693"/>
            <a:ext cx="914501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электронная монета , криптовалюта – это зашифрованная информация состоящая из математических хэш-кодов, скопировать которую невозможно, код уникален, он состоит из 27-34 латинских букв и цифр. Любая криптовалюта создается посредством процесса «майнинга» или добычи в системе интернет сети и получения заданного типа данных (Data mining - добыча данных), осуществляющих поиск с помощью компьютерной системы, созданного на базе мощного и высокопроизводительного процессора и включает в себя ряд других компонент и конечно программное обеспечение. Доказательством наличия монеты в интерсети служит блокчейн –  это учётная запись. Хранится данная валюта децентрализовано, распределенной по электронным крипто-кошелькам пользователей.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окупаемости инвестиций является доход от майнинга (добычи) криптовалюты, предоставления траст облачного майнинга, а также создания собственных пулов, в том числе на основе рентабельных проектов.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важнейшим фактором стабильности и антипирамидности криптовалюты (любой валюты) является наличие устойчивого обеспечения в форме ценных бумаг или золотовалютных запасов.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важнейшим аспектом и особенностью нашей концепции являются не только технологические решения, но и наличие окупаемых высокодоходных проектов под которые будет выпускаться наше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(практически это то же самое, что и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то есть одновременно будет вестись размещение ценных бумаг на электронной бирже в нашей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Coin Offering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(первичное размещение токенов) - это выпуск каким-либо проектом ценных бумаг или токенов, предназначенных для оплаты товаров и услуг в форме криптовалюты.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представленный пилотный проект  должен иметь стабильный уровень доходности и способен в кратчайшие сроки развиваться. Ниже в таблице приводится расчет по пилотному проекту  за 15 месяцев..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D99DDD8-F6E2-474D-B6EB-F1CA208A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8614"/>
            <a:ext cx="8915400" cy="562074"/>
          </a:xfrm>
        </p:spPr>
        <p:txBody>
          <a:bodyPr>
            <a:normAutofit/>
          </a:bodyPr>
          <a:lstStyle/>
          <a:p>
            <a:r>
              <a:rPr lang="ru-RU" sz="1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ПИЛОТНЫЙ ПРОЕКТ «КАЗАХСТАНСКИЙ БЛОКЧЕЙН"</a:t>
            </a:r>
          </a:p>
        </p:txBody>
      </p:sp>
    </p:spTree>
    <p:extLst>
      <p:ext uri="{BB962C8B-B14F-4D97-AF65-F5344CB8AC3E}">
        <p14:creationId xmlns:p14="http://schemas.microsoft.com/office/powerpoint/2010/main" val="233861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5552" y="18609"/>
            <a:ext cx="897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по реализации пилотного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1064568" y="384760"/>
            <a:ext cx="8712967" cy="8631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криптовалютной фермы и пулов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2036" y="1550919"/>
            <a:ext cx="2952736" cy="509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Майнинг</a:t>
            </a:r>
            <a:endParaRPr lang="kk-K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68824" y="1550919"/>
            <a:ext cx="2952736" cy="509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Траст облачный майнинг</a:t>
            </a:r>
            <a:endParaRPr lang="kk-K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44872" y="1550919"/>
            <a:ext cx="2952736" cy="509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Пулы</a:t>
            </a:r>
            <a:endParaRPr lang="kk-K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7660" y="2132856"/>
            <a:ext cx="3057148" cy="1555747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 – это оборудование которое решает математические задачи для создания зашифрованных крипто-закодированных файлов (например: биткоинов или альткоинов), тем самым добывая новую монету в цифровом пространстве. </a:t>
            </a:r>
            <a:endParaRPr lang="kk-KZ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6816" y="2132856"/>
            <a:ext cx="3157266" cy="2342086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«Доверительный майнинг», практически то же , что и «Облачный майнинг».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МАИН помогут приобрести требуемое высокотехнологическое оборудование, адаптируют процесс и предоставят доступ в Дата центры.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Обеспечат прямой доступ и сервис по эксплуатации приобретённого у нас оборудования с предоставлением стандартных адаптированных условий для технологии блокчейн и майнинга 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6" name="Скругленная соединительная линия 45"/>
          <p:cNvCxnSpPr>
            <a:cxnSpLocks/>
            <a:stCxn id="18" idx="4"/>
            <a:endCxn id="21" idx="0"/>
          </p:cNvCxnSpPr>
          <p:nvPr/>
        </p:nvCxnSpPr>
        <p:spPr>
          <a:xfrm rot="16200000" flipH="1">
            <a:off x="6569645" y="99323"/>
            <a:ext cx="303003" cy="2600188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>
            <a:cxnSpLocks/>
            <a:stCxn id="18" idx="4"/>
            <a:endCxn id="20" idx="0"/>
          </p:cNvCxnSpPr>
          <p:nvPr/>
        </p:nvCxnSpPr>
        <p:spPr>
          <a:xfrm rot="5400000">
            <a:off x="4981621" y="1111487"/>
            <a:ext cx="303003" cy="575860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>
            <a:cxnSpLocks/>
            <a:stCxn id="18" idx="4"/>
            <a:endCxn id="19" idx="0"/>
          </p:cNvCxnSpPr>
          <p:nvPr/>
        </p:nvCxnSpPr>
        <p:spPr>
          <a:xfrm rot="5400000">
            <a:off x="3403227" y="-466907"/>
            <a:ext cx="303003" cy="3732648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40AB7F0-4162-4E46-A046-33E35271B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0" y="3969471"/>
            <a:ext cx="2972847" cy="233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8F3ABF-2079-4C31-8DEA-AFA4DE978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584318"/>
            <a:ext cx="3035277" cy="227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4462546-8246-440D-8154-8B404691A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-777" r="-309" b="18075"/>
          <a:stretch/>
        </p:blipFill>
        <p:spPr>
          <a:xfrm>
            <a:off x="6681192" y="4819583"/>
            <a:ext cx="2508200" cy="192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54082" y="2372635"/>
            <a:ext cx="30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Пул» (mining </a:t>
            </a:r>
            <a:r>
              <a:rPr lang="ru-RU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представляет собой сервер, распределяющий задачу расчёта подписи блока между всеми подключёнными участниками. 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каждого из них оценивается с помощью так называемых «шар» (</a:t>
            </a:r>
            <a:r>
              <a:rPr lang="ru-RU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являются потенциальными кандидатами на получение драгоценной подписи. Как только одна из «шар» попадает в цель, пул объявляет о готовности блока и распределяет вознаграждение.</a:t>
            </a:r>
          </a:p>
        </p:txBody>
      </p:sp>
    </p:spTree>
    <p:extLst>
      <p:ext uri="{BB962C8B-B14F-4D97-AF65-F5344CB8AC3E}">
        <p14:creationId xmlns:p14="http://schemas.microsoft.com/office/powerpoint/2010/main" val="100100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0190" y="0"/>
            <a:ext cx="89773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наиболее  успешных криптовалют за 2017 год</a:t>
            </a: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/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ведущие СМИ мира 117 раз объявляли, что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Bitcoin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мертв, сегодня мы видим, что это не так.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этот рынок по-прежнему неустойчив в силу отсутствия регулятора, который взял бы на себя ответственность в случае краха валюты. Но главное, что привнес в мир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Bitcoin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сама технология Blockchain.</a:t>
            </a:r>
          </a:p>
          <a:p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3" y="1772816"/>
            <a:ext cx="8393799" cy="49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2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8446</TotalTime>
  <Words>1175</Words>
  <Application>Microsoft Office PowerPoint</Application>
  <PresentationFormat>Лист A4 (210x297 мм)</PresentationFormat>
  <Paragraphs>67</Paragraphs>
  <Slides>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Picture</vt:lpstr>
      <vt:lpstr>ПИЛОТНЫЙ ПРОЕКТ: «ОСНОВНЫЕ НАПРАВЛЕНИЯ ДЕЯТЕЛЬНОСТИ МАИН В КОНЦЕПЦИИ РАЗВИТИЯ ЦИФРОВОЙ ЭКОНОМИКИ В РК» МЕЖДУНАРОДНАЯ АКАДЕМИЯ ИНФОРМАТИЗАЦИИ (МАИН) Office 307, 79, Abylai Khan Ave., Almaty, 050000, Kazakhstan tel.  8 727 257 71 61,  tel./fax. 8 727 292 90 71 , e-mail: info@academy.kz ,  www.academy.kz  </vt:lpstr>
      <vt:lpstr>МОТИВАЦИЯ ПИЛОТНОГО ПРОЕКТА.</vt:lpstr>
      <vt:lpstr>Основные направления деятельности МАИН в рамках ГПЦК.</vt:lpstr>
      <vt:lpstr>Презентация PowerPoint</vt:lpstr>
      <vt:lpstr>Блокчейн-технология (Blockchain).</vt:lpstr>
      <vt:lpstr>ВВЕДЕНИЕ В ПИЛОТНЫЙ ПРОЕКТ «КАЗАХСТАНСКИЙ БЛОКЧЕЙН"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МАИН АА</cp:lastModifiedBy>
  <cp:revision>406</cp:revision>
  <dcterms:created xsi:type="dcterms:W3CDTF">2016-12-20T15:50:05Z</dcterms:created>
  <dcterms:modified xsi:type="dcterms:W3CDTF">2017-11-30T09:18:41Z</dcterms:modified>
</cp:coreProperties>
</file>